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271" r:id="rId3"/>
    <p:sldId id="282" r:id="rId4"/>
    <p:sldId id="283" r:id="rId5"/>
    <p:sldId id="266" r:id="rId6"/>
    <p:sldId id="267" r:id="rId7"/>
    <p:sldId id="286" r:id="rId8"/>
    <p:sldId id="287" r:id="rId9"/>
    <p:sldId id="275" r:id="rId10"/>
    <p:sldId id="285" r:id="rId11"/>
    <p:sldId id="272" r:id="rId12"/>
    <p:sldId id="284" r:id="rId13"/>
    <p:sldId id="288" r:id="rId14"/>
    <p:sldId id="296" r:id="rId15"/>
    <p:sldId id="299" r:id="rId16"/>
    <p:sldId id="297" r:id="rId17"/>
    <p:sldId id="298" r:id="rId18"/>
    <p:sldId id="290" r:id="rId19"/>
    <p:sldId id="291" r:id="rId20"/>
    <p:sldId id="295" r:id="rId21"/>
    <p:sldId id="292" r:id="rId22"/>
    <p:sldId id="293" r:id="rId23"/>
    <p:sldId id="294" r:id="rId24"/>
    <p:sldId id="27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5" autoAdjust="0"/>
    <p:restoredTop sz="76884" autoAdjust="0"/>
  </p:normalViewPr>
  <p:slideViewPr>
    <p:cSldViewPr>
      <p:cViewPr>
        <p:scale>
          <a:sx n="90" d="100"/>
          <a:sy n="90" d="100"/>
        </p:scale>
        <p:origin x="-237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B0218A-94EB-42CE-8262-6615D05E9EEE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B900B9-9B88-4253-8708-9E336F7B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6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</a:t>
            </a:r>
            <a:r>
              <a:rPr lang="en-US" baseline="0" dirty="0" smtClean="0"/>
              <a:t>was originally presented by Jodi </a:t>
            </a:r>
            <a:r>
              <a:rPr lang="en-US" baseline="0" dirty="0" err="1" smtClean="0"/>
              <a:t>Rissinger</a:t>
            </a:r>
            <a:r>
              <a:rPr lang="en-US" baseline="0" dirty="0" smtClean="0"/>
              <a:t> at the 2015 PDE Data Summit.  The presentation was developed in coordination with Crystal Jenkins, Jodi </a:t>
            </a:r>
            <a:r>
              <a:rPr lang="en-US" baseline="0" dirty="0" err="1" smtClean="0"/>
              <a:t>Rissinger</a:t>
            </a:r>
            <a:r>
              <a:rPr lang="en-US" baseline="0" dirty="0" smtClean="0"/>
              <a:t>, Cindy Gavazzi, and Greg Hess.  Updates made by Greg Hess and Candice </a:t>
            </a:r>
            <a:r>
              <a:rPr lang="en-US" baseline="0" dirty="0" err="1" smtClean="0"/>
              <a:t>Schuld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This is mainly an overview for those who are new to Special Education reporting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43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r>
              <a:rPr lang="en-US" baseline="0" dirty="0" smtClean="0"/>
              <a:t> </a:t>
            </a:r>
            <a:r>
              <a:rPr lang="en-US" baseline="0" dirty="0" smtClean="0"/>
              <a:t>submits what students may differ from the rest of the PIMS submissions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18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Staff </a:t>
            </a:r>
            <a:r>
              <a:rPr lang="en-US" dirty="0" smtClean="0"/>
              <a:t>as of </a:t>
            </a:r>
            <a:r>
              <a:rPr lang="en-US" dirty="0" smtClean="0"/>
              <a:t>12/1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36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58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Exit </a:t>
            </a:r>
            <a:r>
              <a:rPr lang="en-US" dirty="0" smtClean="0"/>
              <a:t>reasons: Graduated, GED, Max Age, Dropped Out, Transferred to Regular Ed, Moved </a:t>
            </a:r>
            <a:r>
              <a:rPr lang="en-US" b="1" dirty="0" smtClean="0"/>
              <a:t>out of</a:t>
            </a:r>
            <a:r>
              <a:rPr lang="en-US" dirty="0" smtClean="0"/>
              <a:t> PA, Died.</a:t>
            </a:r>
          </a:p>
          <a:p>
            <a:r>
              <a:rPr lang="en-US" dirty="0" smtClean="0"/>
              <a:t>Moved within PA is the only exit reason not submitted.</a:t>
            </a:r>
          </a:p>
          <a:p>
            <a:endParaRPr lang="en-US" dirty="0" smtClean="0"/>
          </a:p>
          <a:p>
            <a:r>
              <a:rPr lang="en-US" dirty="0" smtClean="0"/>
              <a:t>Reached Maximum Age (met goals) vs. Graduated vs. Reached Maximum age (did not meet goals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64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2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5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58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74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21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1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29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46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12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IU personnel will work with school districts and charter schools to ensure accurate and timely submissions. </a:t>
            </a:r>
          </a:p>
          <a:p>
            <a:r>
              <a:rPr lang="en-US" dirty="0" smtClean="0"/>
              <a:t>Please contact your local IU with any questions or concerns.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6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 smtClean="0"/>
              <a:t>to be confused with School Performance Profile (SPP)</a:t>
            </a:r>
          </a:p>
          <a:p>
            <a:endParaRPr lang="en-US" dirty="0" smtClean="0"/>
          </a:p>
          <a:p>
            <a:r>
              <a:rPr lang="en-US" dirty="0" smtClean="0"/>
              <a:t>Available </a:t>
            </a:r>
            <a:r>
              <a:rPr lang="en-US" dirty="0" smtClean="0"/>
              <a:t>at: http://penndata.hbg.psu.edu/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2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example of the State Performance Plan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8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6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Communication </a:t>
            </a:r>
            <a:r>
              <a:rPr lang="en-US" baseline="0" dirty="0" smtClean="0"/>
              <a:t>is key to bringing all the parts together.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9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0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00B9-9B88-4253-8708-9E336F7B5C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5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2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3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9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5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9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350B-4862-4ED6-834A-DAAC7922ACDB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D24B-37DA-43BF-A196-6C310D92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pa.gov/Teachers%20-%20Administrators/PIMS/Pages/default.asp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na.ed.state.pa.us/Screens/wfSearchEntity.aspx" TargetMode="External"/><Relationship Id="rId5" Type="http://schemas.openxmlformats.org/officeDocument/2006/relationships/hyperlink" Target="http://penndata.hbg.psu.edu/IUList.aspx" TargetMode="External"/><Relationship Id="rId4" Type="http://schemas.openxmlformats.org/officeDocument/2006/relationships/hyperlink" Target="http://penndata.hbg.psu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nndata.hbg.psu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399"/>
            <a:ext cx="7772400" cy="1981201"/>
          </a:xfrm>
        </p:spPr>
        <p:txBody>
          <a:bodyPr/>
          <a:lstStyle/>
          <a:p>
            <a:r>
              <a:rPr lang="en-US" b="1" dirty="0" smtClean="0"/>
              <a:t>Special Ed Reporting 101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An Introduction to Special Education Data Reporting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Greg Hess / Candice </a:t>
            </a:r>
            <a:r>
              <a:rPr lang="en-US" sz="2400" dirty="0" err="1" smtClean="0">
                <a:solidFill>
                  <a:schemeClr val="tx1"/>
                </a:solidFill>
              </a:rPr>
              <a:t>Schuld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b="1" dirty="0" smtClean="0"/>
              <a:t>Who Submits Special Ed data?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School </a:t>
            </a:r>
            <a:r>
              <a:rPr lang="en-US" dirty="0"/>
              <a:t>District of </a:t>
            </a:r>
            <a:r>
              <a:rPr lang="en-US" dirty="0" smtClean="0"/>
              <a:t>Residence</a:t>
            </a:r>
            <a:r>
              <a:rPr lang="en-US" dirty="0"/>
              <a:t>	</a:t>
            </a:r>
          </a:p>
          <a:p>
            <a:r>
              <a:rPr lang="en-US" dirty="0"/>
              <a:t>Who Else Submits:</a:t>
            </a:r>
          </a:p>
          <a:p>
            <a:pPr lvl="1"/>
            <a:r>
              <a:rPr lang="en-US" dirty="0" smtClean="0"/>
              <a:t>Charter </a:t>
            </a:r>
            <a:r>
              <a:rPr lang="en-US" dirty="0"/>
              <a:t>School</a:t>
            </a:r>
          </a:p>
          <a:p>
            <a:pPr lvl="1"/>
            <a:r>
              <a:rPr lang="en-US" dirty="0" smtClean="0"/>
              <a:t>Foster </a:t>
            </a:r>
            <a:r>
              <a:rPr lang="en-US" dirty="0"/>
              <a:t>Parent Home District (1305)</a:t>
            </a:r>
          </a:p>
          <a:p>
            <a:pPr lvl="1"/>
            <a:r>
              <a:rPr lang="en-US" dirty="0" smtClean="0"/>
              <a:t>School </a:t>
            </a:r>
            <a:r>
              <a:rPr lang="en-US" dirty="0"/>
              <a:t>District Where County Prison Is Located</a:t>
            </a:r>
          </a:p>
          <a:p>
            <a:r>
              <a:rPr lang="en-US" dirty="0" smtClean="0"/>
              <a:t>Who </a:t>
            </a:r>
            <a:r>
              <a:rPr lang="en-US" dirty="0"/>
              <a:t>Does Not Submit:</a:t>
            </a:r>
          </a:p>
          <a:p>
            <a:pPr lvl="1"/>
            <a:r>
              <a:rPr lang="en-US" dirty="0" smtClean="0"/>
              <a:t>IU – Intermediate Unit</a:t>
            </a:r>
          </a:p>
          <a:p>
            <a:pPr lvl="1"/>
            <a:r>
              <a:rPr lang="en-US" dirty="0" smtClean="0"/>
              <a:t>Educating School District (if </a:t>
            </a:r>
            <a:r>
              <a:rPr lang="en-US" dirty="0"/>
              <a:t>different that the Resident </a:t>
            </a:r>
            <a:r>
              <a:rPr lang="en-US" dirty="0" smtClean="0"/>
              <a:t>School District)</a:t>
            </a:r>
          </a:p>
          <a:p>
            <a:pPr lvl="1"/>
            <a:r>
              <a:rPr lang="en-US" dirty="0" smtClean="0"/>
              <a:t>APS – Approved Private School</a:t>
            </a:r>
            <a:endParaRPr lang="en-US" dirty="0"/>
          </a:p>
          <a:p>
            <a:pPr lvl="1"/>
            <a:r>
              <a:rPr lang="en-US" dirty="0" smtClean="0"/>
              <a:t>County Prison</a:t>
            </a:r>
          </a:p>
          <a:p>
            <a:pPr lvl="1"/>
            <a:r>
              <a:rPr lang="en-US" dirty="0" smtClean="0"/>
              <a:t>CTC – Career Technology Center</a:t>
            </a:r>
          </a:p>
          <a:p>
            <a:pPr lvl="1"/>
            <a:r>
              <a:rPr lang="en-US" dirty="0" smtClean="0"/>
              <a:t>PRRI – Private Residential Rehabilitation Institution</a:t>
            </a:r>
          </a:p>
          <a:p>
            <a:pPr lvl="1"/>
            <a:r>
              <a:rPr lang="en-US" dirty="0" smtClean="0"/>
              <a:t>SJCI – State Juvenile Correction Institution</a:t>
            </a:r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Do Not Submit These Students:</a:t>
            </a:r>
          </a:p>
          <a:p>
            <a:pPr lvl="1"/>
            <a:r>
              <a:rPr lang="en-US" dirty="0"/>
              <a:t>Students educated in state adult and state juvenile correctional facilities</a:t>
            </a:r>
            <a:r>
              <a:rPr lang="en-US" dirty="0" smtClean="0"/>
              <a:t>. (These </a:t>
            </a:r>
            <a:r>
              <a:rPr lang="en-US" dirty="0"/>
              <a:t>are reported by PA Department of Corrections </a:t>
            </a:r>
            <a:r>
              <a:rPr lang="en-US" dirty="0" smtClean="0"/>
              <a:t>Education)</a:t>
            </a:r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782" y="762000"/>
            <a:ext cx="113306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9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Best Practices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Accuracy starts with student enrollment</a:t>
            </a:r>
          </a:p>
          <a:p>
            <a:r>
              <a:rPr lang="en-US" dirty="0" smtClean="0"/>
              <a:t>Check/Analyze data monthly</a:t>
            </a:r>
          </a:p>
          <a:p>
            <a:r>
              <a:rPr lang="en-US" dirty="0" smtClean="0"/>
              <a:t>Sync SIS and Special Ed systems</a:t>
            </a:r>
          </a:p>
          <a:p>
            <a:r>
              <a:rPr lang="en-US" dirty="0" smtClean="0"/>
              <a:t>Keep data current in systems – IEP, ER, RR, exit data, discipline data, staff</a:t>
            </a:r>
          </a:p>
          <a:p>
            <a:r>
              <a:rPr lang="en-US" dirty="0" smtClean="0"/>
              <a:t>Plan timelines so IEPs are not due at the end of November</a:t>
            </a:r>
          </a:p>
          <a:p>
            <a:r>
              <a:rPr lang="en-US" dirty="0" smtClean="0"/>
              <a:t>Being cognizant of submission timelines when exiting students from services</a:t>
            </a:r>
          </a:p>
        </p:txBody>
      </p:sp>
    </p:spTree>
    <p:extLst>
      <p:ext uri="{BB962C8B-B14F-4D97-AF65-F5344CB8AC3E}">
        <p14:creationId xmlns:p14="http://schemas.microsoft.com/office/powerpoint/2010/main" val="18485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Submission Timelines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 – Act 16 (for the previous SY)</a:t>
            </a:r>
          </a:p>
          <a:p>
            <a:r>
              <a:rPr lang="en-US" dirty="0" smtClean="0"/>
              <a:t>Dec – Child Count, Table 14</a:t>
            </a:r>
          </a:p>
          <a:p>
            <a:r>
              <a:rPr lang="en-US" dirty="0" smtClean="0"/>
              <a:t>July – Staff, Exits, Discipline</a:t>
            </a:r>
          </a:p>
          <a:p>
            <a:r>
              <a:rPr lang="en-US" dirty="0" smtClean="0"/>
              <a:t>July/Quarterly - </a:t>
            </a:r>
            <a:r>
              <a:rPr lang="en-US" dirty="0"/>
              <a:t>Table 8A </a:t>
            </a:r>
            <a:endParaRPr lang="en-US" dirty="0" smtClean="0"/>
          </a:p>
          <a:p>
            <a:r>
              <a:rPr lang="en-US" dirty="0" smtClean="0"/>
              <a:t>Data validation timelines defined locally by IU</a:t>
            </a:r>
          </a:p>
          <a:p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592388" cy="194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4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December vs. July Submissions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December Child Count</a:t>
            </a:r>
          </a:p>
          <a:p>
            <a:pPr lvl="1"/>
            <a:r>
              <a:rPr lang="en-US" dirty="0" smtClean="0"/>
              <a:t>Active Students with a valid IEP on December 1</a:t>
            </a:r>
          </a:p>
          <a:p>
            <a:pPr lvl="1"/>
            <a:r>
              <a:rPr lang="en-US" dirty="0" smtClean="0"/>
              <a:t>PIMS Special Ed Snapshot</a:t>
            </a:r>
          </a:p>
          <a:p>
            <a:pPr lvl="1"/>
            <a:r>
              <a:rPr lang="en-US" dirty="0" smtClean="0"/>
              <a:t>PIMS Student Template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July Child Count</a:t>
            </a:r>
          </a:p>
          <a:p>
            <a:pPr lvl="1"/>
            <a:r>
              <a:rPr lang="en-US" dirty="0" smtClean="0"/>
              <a:t>Only Students exiting Special Ed during school year (7/1 - 6/30)</a:t>
            </a:r>
          </a:p>
          <a:p>
            <a:pPr lvl="1"/>
            <a:r>
              <a:rPr lang="en-US" dirty="0" smtClean="0"/>
              <a:t>PIMS Special Ed Snapshot</a:t>
            </a:r>
          </a:p>
          <a:p>
            <a:pPr lvl="1"/>
            <a:r>
              <a:rPr lang="en-US" dirty="0" smtClean="0"/>
              <a:t>PIMS Student Template</a:t>
            </a:r>
          </a:p>
          <a:p>
            <a:pPr lvl="1"/>
            <a:r>
              <a:rPr lang="en-US" dirty="0" smtClean="0"/>
              <a:t>Supplemental Tables</a:t>
            </a:r>
          </a:p>
          <a:p>
            <a:pPr lvl="2"/>
            <a:r>
              <a:rPr lang="en-US" dirty="0" smtClean="0"/>
              <a:t>Staff (Tables 1 – 3) as of 12/1</a:t>
            </a:r>
          </a:p>
          <a:p>
            <a:pPr lvl="2"/>
            <a:r>
              <a:rPr lang="en-US" dirty="0" smtClean="0"/>
              <a:t>Initial </a:t>
            </a:r>
            <a:r>
              <a:rPr lang="en-US" dirty="0" err="1" smtClean="0"/>
              <a:t>Evals</a:t>
            </a:r>
            <a:r>
              <a:rPr lang="en-US" dirty="0" smtClean="0"/>
              <a:t> (Table 8A)*</a:t>
            </a:r>
          </a:p>
          <a:p>
            <a:pPr lvl="2"/>
            <a:r>
              <a:rPr lang="en-US" dirty="0" smtClean="0"/>
              <a:t>Discipline (Table 9A)</a:t>
            </a:r>
          </a:p>
          <a:p>
            <a:pPr lvl="2"/>
            <a:r>
              <a:rPr lang="en-US" dirty="0" smtClean="0"/>
              <a:t>Expulsions (Table 13) </a:t>
            </a:r>
          </a:p>
          <a:p>
            <a:pPr lvl="3"/>
            <a:r>
              <a:rPr lang="en-US" dirty="0" smtClean="0"/>
              <a:t>Regular and Special Ed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000" dirty="0" smtClean="0"/>
              <a:t>* On cyclical monitoring year.</a:t>
            </a:r>
          </a:p>
          <a:p>
            <a:pPr lvl="2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4114800"/>
            <a:ext cx="2857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8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857"/>
            <a:ext cx="8686800" cy="944562"/>
          </a:xfrm>
        </p:spPr>
        <p:txBody>
          <a:bodyPr>
            <a:normAutofit/>
          </a:bodyPr>
          <a:lstStyle/>
          <a:p>
            <a:r>
              <a:rPr lang="en-US" b="1" dirty="0" smtClean="0"/>
              <a:t>July - Special Considerations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as of last day enrolled</a:t>
            </a:r>
          </a:p>
          <a:p>
            <a:r>
              <a:rPr lang="en-US" dirty="0" smtClean="0"/>
              <a:t>Students moving within PA – not submitted</a:t>
            </a:r>
          </a:p>
          <a:p>
            <a:r>
              <a:rPr lang="en-US" dirty="0" smtClean="0"/>
              <a:t>Reached Maximum Age vs. Graduated</a:t>
            </a:r>
          </a:p>
          <a:p>
            <a:r>
              <a:rPr lang="en-US" dirty="0" smtClean="0"/>
              <a:t>“Super Seniors”</a:t>
            </a:r>
          </a:p>
          <a:p>
            <a:r>
              <a:rPr lang="en-US" dirty="0" smtClean="0"/>
              <a:t>Summer Grads after 7/1</a:t>
            </a:r>
          </a:p>
          <a:p>
            <a:pPr lvl="1"/>
            <a:r>
              <a:rPr lang="en-US" dirty="0" smtClean="0"/>
              <a:t>Graduation Code: S</a:t>
            </a:r>
          </a:p>
          <a:p>
            <a:pPr lvl="1"/>
            <a:r>
              <a:rPr lang="en-US" dirty="0" smtClean="0"/>
              <a:t>Enrollment record: not required</a:t>
            </a:r>
          </a:p>
          <a:p>
            <a:r>
              <a:rPr lang="en-US" dirty="0" smtClean="0"/>
              <a:t>Summer Grads before 6/30</a:t>
            </a:r>
          </a:p>
          <a:p>
            <a:pPr lvl="1"/>
            <a:r>
              <a:rPr lang="en-US" dirty="0" smtClean="0"/>
              <a:t>Graduation Code G</a:t>
            </a:r>
          </a:p>
          <a:p>
            <a:pPr lvl="1"/>
            <a:r>
              <a:rPr lang="en-US" dirty="0"/>
              <a:t>Enrollment record: not </a:t>
            </a:r>
            <a:r>
              <a:rPr lang="en-US" dirty="0" smtClean="0"/>
              <a:t>required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Special Ed Data Submission Scenarios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Scenario 1</a:t>
            </a:r>
            <a:endParaRPr lang="en-US" b="1" u="sng" dirty="0"/>
          </a:p>
          <a:p>
            <a:pPr marL="400050" lvl="1" indent="0">
              <a:spcAft>
                <a:spcPts val="1200"/>
              </a:spcAft>
              <a:buNone/>
            </a:pPr>
            <a:r>
              <a:rPr lang="en-US" sz="2900" dirty="0" smtClean="0"/>
              <a:t>Case: Student </a:t>
            </a:r>
            <a:r>
              <a:rPr lang="en-US" sz="2900" dirty="0"/>
              <a:t>is </a:t>
            </a:r>
            <a:r>
              <a:rPr lang="en-US" sz="2900" dirty="0" smtClean="0"/>
              <a:t>receiving his/her </a:t>
            </a:r>
            <a:r>
              <a:rPr lang="en-US" sz="2900" dirty="0"/>
              <a:t>services from the </a:t>
            </a:r>
            <a:r>
              <a:rPr lang="en-US" sz="2900" dirty="0">
                <a:solidFill>
                  <a:srgbClr val="FF0000"/>
                </a:solidFill>
              </a:rPr>
              <a:t>District of Residence or Charter </a:t>
            </a:r>
            <a:r>
              <a:rPr lang="en-US" sz="2900" dirty="0" smtClean="0">
                <a:solidFill>
                  <a:srgbClr val="FF0000"/>
                </a:solidFill>
              </a:rPr>
              <a:t>School</a:t>
            </a:r>
            <a:endParaRPr lang="en-US" sz="2900" dirty="0"/>
          </a:p>
          <a:p>
            <a:pPr>
              <a:spcAft>
                <a:spcPts val="1200"/>
              </a:spcAft>
            </a:pPr>
            <a:r>
              <a:rPr lang="en-US" sz="2900" u="sng" dirty="0" smtClean="0"/>
              <a:t>Student Template &gt; Field </a:t>
            </a:r>
            <a:r>
              <a:rPr lang="en-US" sz="2900" u="sng" dirty="0"/>
              <a:t>217 District of Enrollment</a:t>
            </a:r>
            <a:r>
              <a:rPr lang="en-US" sz="2900" dirty="0"/>
              <a:t>: </a:t>
            </a:r>
            <a:r>
              <a:rPr lang="en-US" sz="2900" b="1" dirty="0" smtClean="0"/>
              <a:t>District of Residence AUN/Charter </a:t>
            </a:r>
            <a:r>
              <a:rPr lang="en-US" sz="2900" b="1" dirty="0"/>
              <a:t>School’s AUN</a:t>
            </a:r>
            <a:r>
              <a:rPr lang="en-US" sz="2900" dirty="0"/>
              <a:t>  </a:t>
            </a:r>
          </a:p>
          <a:p>
            <a:pPr>
              <a:spcAft>
                <a:spcPts val="1200"/>
              </a:spcAft>
            </a:pPr>
            <a:r>
              <a:rPr lang="en-US" sz="2900" u="sng" dirty="0" smtClean="0"/>
              <a:t>Student Template &gt; Field </a:t>
            </a:r>
            <a:r>
              <a:rPr lang="en-US" sz="2900" u="sng" dirty="0"/>
              <a:t>167 Special Ed Referral</a:t>
            </a:r>
            <a:r>
              <a:rPr lang="en-US" sz="2900" dirty="0"/>
              <a:t>: </a:t>
            </a:r>
            <a:r>
              <a:rPr lang="en-US" sz="2900" b="1" dirty="0"/>
              <a:t>N</a:t>
            </a:r>
          </a:p>
          <a:p>
            <a:pPr>
              <a:spcAft>
                <a:spcPts val="1200"/>
              </a:spcAft>
            </a:pPr>
            <a:r>
              <a:rPr lang="en-US" sz="2900" u="sng" dirty="0" smtClean="0"/>
              <a:t>Enrollment </a:t>
            </a:r>
            <a:r>
              <a:rPr lang="en-US" sz="2900" u="sng" dirty="0"/>
              <a:t>record required</a:t>
            </a:r>
            <a:r>
              <a:rPr lang="en-US" sz="2900" dirty="0"/>
              <a:t>?  </a:t>
            </a:r>
            <a:r>
              <a:rPr lang="en-US" sz="2900" b="1" dirty="0">
                <a:solidFill>
                  <a:srgbClr val="FF0000"/>
                </a:solidFill>
              </a:rPr>
              <a:t>Yes</a:t>
            </a:r>
            <a:r>
              <a:rPr lang="en-US" sz="2900" dirty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900" u="sng" dirty="0" smtClean="0"/>
              <a:t>Special </a:t>
            </a:r>
            <a:r>
              <a:rPr lang="en-US" sz="2900" u="sng" dirty="0"/>
              <a:t>Ed </a:t>
            </a:r>
            <a:r>
              <a:rPr lang="en-US" sz="2900" u="sng" dirty="0" smtClean="0"/>
              <a:t>Snapshot &gt; Field </a:t>
            </a:r>
            <a:r>
              <a:rPr lang="en-US" sz="2900" u="sng" dirty="0"/>
              <a:t>70 Service Provider</a:t>
            </a:r>
            <a:r>
              <a:rPr lang="en-US" sz="2900" dirty="0"/>
              <a:t>: </a:t>
            </a:r>
            <a:r>
              <a:rPr lang="en-US" sz="2900" b="1" dirty="0" smtClean="0"/>
              <a:t>District of Residence AUN/Charter School’s AUN</a:t>
            </a:r>
          </a:p>
          <a:p>
            <a:pPr>
              <a:spcAft>
                <a:spcPts val="1200"/>
              </a:spcAft>
            </a:pPr>
            <a:r>
              <a:rPr lang="en-US" sz="2900" u="sng" dirty="0" smtClean="0"/>
              <a:t>Special </a:t>
            </a:r>
            <a:r>
              <a:rPr lang="en-US" sz="2900" u="sng" dirty="0"/>
              <a:t>Ed </a:t>
            </a:r>
            <a:r>
              <a:rPr lang="en-US" sz="2900" u="sng" dirty="0" smtClean="0"/>
              <a:t>Snapshot &gt; </a:t>
            </a:r>
            <a:r>
              <a:rPr lang="en-US" sz="2900" u="sng" dirty="0"/>
              <a:t>Field 71 Location of Special Ed Services</a:t>
            </a:r>
            <a:r>
              <a:rPr lang="en-US" sz="2900" dirty="0"/>
              <a:t>: </a:t>
            </a:r>
            <a:r>
              <a:rPr lang="en-US" sz="2900" b="1" dirty="0" smtClean="0"/>
              <a:t>4 digit location code of building where they are receiving the services</a:t>
            </a: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17175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Special Ed Data Submission </a:t>
            </a:r>
            <a:r>
              <a:rPr lang="en-US" b="1" dirty="0" smtClean="0"/>
              <a:t>Scenarios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Scenario 2</a:t>
            </a:r>
            <a:endParaRPr lang="en-US" sz="4000" b="1" u="sng" dirty="0"/>
          </a:p>
          <a:p>
            <a:pPr marL="400050" lvl="1" indent="0">
              <a:spcAft>
                <a:spcPts val="1200"/>
              </a:spcAft>
              <a:buNone/>
            </a:pPr>
            <a:r>
              <a:rPr lang="en-US" sz="3200" dirty="0" smtClean="0"/>
              <a:t>Case: Student </a:t>
            </a:r>
            <a:r>
              <a:rPr lang="en-US" sz="3200" dirty="0"/>
              <a:t>is receiving </a:t>
            </a:r>
            <a:r>
              <a:rPr lang="en-US" sz="3200" dirty="0" smtClean="0"/>
              <a:t>his/her </a:t>
            </a:r>
            <a:r>
              <a:rPr lang="en-US" sz="3200" dirty="0"/>
              <a:t>services at a </a:t>
            </a:r>
            <a:r>
              <a:rPr lang="en-US" sz="3200" dirty="0">
                <a:solidFill>
                  <a:srgbClr val="FF0000"/>
                </a:solidFill>
              </a:rPr>
              <a:t>PIMS reporting agency</a:t>
            </a:r>
            <a:r>
              <a:rPr lang="en-US" sz="3200" dirty="0"/>
              <a:t> (another SD, CS, CTC, IU, APS, PRRI, SJCI</a:t>
            </a:r>
            <a:r>
              <a:rPr lang="en-US" sz="3200" dirty="0" smtClean="0"/>
              <a:t>)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u="sng" dirty="0" smtClean="0"/>
              <a:t>Student Template &gt; Field </a:t>
            </a:r>
            <a:r>
              <a:rPr lang="en-US" u="sng" dirty="0"/>
              <a:t>217 District of Enrollment</a:t>
            </a:r>
            <a:r>
              <a:rPr lang="en-US" dirty="0"/>
              <a:t>: </a:t>
            </a:r>
            <a:r>
              <a:rPr lang="en-US" b="1" dirty="0"/>
              <a:t>AUN of the PIMS reporting agency providing the </a:t>
            </a:r>
            <a:r>
              <a:rPr lang="en-US" b="1" dirty="0" smtClean="0"/>
              <a:t>services</a:t>
            </a:r>
          </a:p>
          <a:p>
            <a:pPr>
              <a:spcAft>
                <a:spcPts val="1200"/>
              </a:spcAft>
            </a:pPr>
            <a:r>
              <a:rPr lang="en-US" u="sng" dirty="0" smtClean="0"/>
              <a:t>Student Template &gt; Field </a:t>
            </a:r>
            <a:r>
              <a:rPr lang="en-US" u="sng" dirty="0"/>
              <a:t>167 Special Ed Referral</a:t>
            </a:r>
            <a:r>
              <a:rPr lang="en-US" dirty="0"/>
              <a:t>: </a:t>
            </a:r>
            <a:r>
              <a:rPr lang="en-US" b="1" dirty="0" smtClean="0"/>
              <a:t>Y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u="sng" dirty="0" smtClean="0"/>
              <a:t>Enrollment </a:t>
            </a:r>
            <a:r>
              <a:rPr lang="en-US" u="sng" dirty="0"/>
              <a:t>record required</a:t>
            </a:r>
            <a:r>
              <a:rPr lang="en-US" dirty="0"/>
              <a:t>?  </a:t>
            </a:r>
            <a:r>
              <a:rPr lang="en-US" b="1" dirty="0">
                <a:solidFill>
                  <a:srgbClr val="FF0000"/>
                </a:solidFill>
              </a:rPr>
              <a:t>No</a:t>
            </a:r>
            <a:r>
              <a:rPr lang="en-US" dirty="0"/>
              <a:t> (Service provider facility/educating LEA  will be reporting their enrollment</a:t>
            </a:r>
            <a:r>
              <a:rPr lang="en-US" dirty="0" smtClean="0"/>
              <a:t>.)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u="sng" dirty="0"/>
              <a:t>Special Ed </a:t>
            </a:r>
            <a:r>
              <a:rPr lang="en-US" u="sng" dirty="0" smtClean="0"/>
              <a:t>Snapshot &gt; </a:t>
            </a:r>
            <a:r>
              <a:rPr lang="en-US" u="sng" dirty="0"/>
              <a:t>Field 70 Service Provider</a:t>
            </a:r>
            <a:r>
              <a:rPr lang="en-US" dirty="0"/>
              <a:t>: </a:t>
            </a:r>
            <a:r>
              <a:rPr lang="en-US" b="1" dirty="0"/>
              <a:t>AUN of the PIMS reporting agency providing the services</a:t>
            </a:r>
          </a:p>
          <a:p>
            <a:pPr>
              <a:spcAft>
                <a:spcPts val="1200"/>
              </a:spcAft>
            </a:pPr>
            <a:r>
              <a:rPr lang="en-US" u="sng" dirty="0" smtClean="0"/>
              <a:t>Special </a:t>
            </a:r>
            <a:r>
              <a:rPr lang="en-US" u="sng" dirty="0"/>
              <a:t>Ed </a:t>
            </a:r>
            <a:r>
              <a:rPr lang="en-US" u="sng" dirty="0" smtClean="0"/>
              <a:t>Snapshot &gt; </a:t>
            </a:r>
            <a:r>
              <a:rPr lang="en-US" u="sng" dirty="0"/>
              <a:t>Field 71 Location of Special Ed Services</a:t>
            </a:r>
            <a:r>
              <a:rPr lang="en-US" dirty="0"/>
              <a:t>: </a:t>
            </a:r>
            <a:r>
              <a:rPr lang="en-US" dirty="0" smtClean="0"/>
              <a:t>4 digit location </a:t>
            </a:r>
            <a:r>
              <a:rPr lang="en-US" dirty="0"/>
              <a:t>code of the building where the student is receiving the </a:t>
            </a:r>
            <a:r>
              <a:rPr lang="en-US" dirty="0" smtClean="0"/>
              <a:t>services. </a:t>
            </a:r>
            <a:r>
              <a:rPr lang="en-US" dirty="0"/>
              <a:t>If the building does not have a 4 digit location code, list the name of the building (IU programs) OR if PRRI or APS use 0000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Special Ed Data Submission </a:t>
            </a:r>
            <a:r>
              <a:rPr lang="en-US" b="1" dirty="0" smtClean="0"/>
              <a:t>Scenarios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u="sng" dirty="0" smtClean="0"/>
              <a:t>Scenario 3</a:t>
            </a:r>
            <a:endParaRPr lang="en-US" sz="9600" b="1" u="sng" dirty="0"/>
          </a:p>
          <a:p>
            <a:pPr marL="400050" lvl="1" indent="0">
              <a:spcAft>
                <a:spcPts val="1200"/>
              </a:spcAft>
              <a:buNone/>
            </a:pPr>
            <a:r>
              <a:rPr lang="en-US" sz="7200" dirty="0" smtClean="0"/>
              <a:t>Case: Student </a:t>
            </a:r>
            <a:r>
              <a:rPr lang="en-US" sz="7200" dirty="0"/>
              <a:t>is </a:t>
            </a:r>
            <a:r>
              <a:rPr lang="en-US" sz="7200" dirty="0" smtClean="0"/>
              <a:t>receiving </a:t>
            </a:r>
            <a:r>
              <a:rPr lang="en-US" sz="7200" dirty="0"/>
              <a:t>his/her services at a </a:t>
            </a:r>
            <a:r>
              <a:rPr lang="en-US" sz="7200" dirty="0">
                <a:solidFill>
                  <a:srgbClr val="FF0000"/>
                </a:solidFill>
              </a:rPr>
              <a:t>NON-PIMS reporting agency</a:t>
            </a:r>
          </a:p>
          <a:p>
            <a:pPr>
              <a:spcAft>
                <a:spcPts val="1200"/>
              </a:spcAft>
            </a:pPr>
            <a:r>
              <a:rPr lang="en-US" sz="7200" u="sng" dirty="0" smtClean="0"/>
              <a:t>Student Template &gt; Field </a:t>
            </a:r>
            <a:r>
              <a:rPr lang="en-US" sz="7200" u="sng" dirty="0"/>
              <a:t>217 District of Enrollment</a:t>
            </a:r>
            <a:r>
              <a:rPr lang="en-US" sz="7200" dirty="0"/>
              <a:t>: </a:t>
            </a:r>
            <a:r>
              <a:rPr lang="en-US" sz="7200" b="1" dirty="0" smtClean="0"/>
              <a:t>District of Residence </a:t>
            </a:r>
            <a:r>
              <a:rPr lang="en-US" sz="7200" b="1" dirty="0"/>
              <a:t>AUN</a:t>
            </a:r>
            <a:r>
              <a:rPr lang="en-US" sz="7200" dirty="0"/>
              <a:t> </a:t>
            </a:r>
          </a:p>
          <a:p>
            <a:pPr>
              <a:spcAft>
                <a:spcPts val="1200"/>
              </a:spcAft>
            </a:pPr>
            <a:r>
              <a:rPr lang="en-US" sz="7200" u="sng" dirty="0" smtClean="0"/>
              <a:t>Student Template &gt; Field </a:t>
            </a:r>
            <a:r>
              <a:rPr lang="en-US" sz="7200" u="sng" dirty="0"/>
              <a:t>167 Special Ed Referral</a:t>
            </a:r>
            <a:r>
              <a:rPr lang="en-US" sz="7200" dirty="0"/>
              <a:t>: </a:t>
            </a:r>
            <a:r>
              <a:rPr lang="en-US" sz="7200" b="1" dirty="0"/>
              <a:t>N</a:t>
            </a:r>
          </a:p>
          <a:p>
            <a:pPr>
              <a:spcAft>
                <a:spcPts val="1200"/>
              </a:spcAft>
            </a:pPr>
            <a:r>
              <a:rPr lang="en-US" sz="7200" u="sng" dirty="0"/>
              <a:t>Enrollment record required</a:t>
            </a:r>
            <a:r>
              <a:rPr lang="en-US" sz="7200" dirty="0"/>
              <a:t>?  </a:t>
            </a:r>
            <a:r>
              <a:rPr lang="en-US" sz="7200" b="1" dirty="0">
                <a:solidFill>
                  <a:srgbClr val="FF0000"/>
                </a:solidFill>
              </a:rPr>
              <a:t>Yes</a:t>
            </a:r>
            <a:r>
              <a:rPr lang="en-US" sz="7200" dirty="0"/>
              <a:t> (District of Residence/Charter School must submit the enrollment record since the service provider will not be submitting to PIMS)</a:t>
            </a:r>
          </a:p>
          <a:p>
            <a:pPr>
              <a:spcAft>
                <a:spcPts val="1200"/>
              </a:spcAft>
            </a:pPr>
            <a:r>
              <a:rPr lang="en-US" sz="7200" u="sng" dirty="0"/>
              <a:t>Special Ed </a:t>
            </a:r>
            <a:r>
              <a:rPr lang="en-US" sz="7200" u="sng" dirty="0" smtClean="0"/>
              <a:t>Snapshot &gt; </a:t>
            </a:r>
            <a:r>
              <a:rPr lang="en-US" sz="7200" u="sng" dirty="0"/>
              <a:t>Field 70 Service Provider</a:t>
            </a:r>
            <a:r>
              <a:rPr lang="en-US" sz="7200" dirty="0"/>
              <a:t>: AUN of service provider facility (if they have one). If they don’t have an AUN, you will submit the name of the facility.</a:t>
            </a:r>
          </a:p>
          <a:p>
            <a:pPr>
              <a:spcAft>
                <a:spcPts val="1200"/>
              </a:spcAft>
            </a:pPr>
            <a:r>
              <a:rPr lang="en-US" sz="7200" u="sng" dirty="0" smtClean="0"/>
              <a:t>Special </a:t>
            </a:r>
            <a:r>
              <a:rPr lang="en-US" sz="7200" u="sng" dirty="0"/>
              <a:t>Ed </a:t>
            </a:r>
            <a:r>
              <a:rPr lang="en-US" sz="7200" u="sng" dirty="0" smtClean="0"/>
              <a:t>Snapshot &gt; </a:t>
            </a:r>
            <a:r>
              <a:rPr lang="en-US" sz="7200" u="sng" dirty="0"/>
              <a:t>Field 71 Location of Special Ed </a:t>
            </a:r>
            <a:r>
              <a:rPr lang="en-US" sz="7200" u="sng" dirty="0" smtClean="0"/>
              <a:t>Services</a:t>
            </a:r>
            <a:r>
              <a:rPr lang="en-US" sz="7200" dirty="0" smtClean="0"/>
              <a:t>: 4 </a:t>
            </a:r>
            <a:r>
              <a:rPr lang="en-US" sz="7200" dirty="0"/>
              <a:t>digit location code of the building where the student is receiving the services. If the building does not have a 4 digit location code, list the name of the building</a:t>
            </a:r>
          </a:p>
          <a:p>
            <a:pPr marL="0" indent="0">
              <a:buNone/>
            </a:pPr>
            <a:r>
              <a:rPr lang="en-US" sz="5600" dirty="0" smtClean="0"/>
              <a:t>Examples </a:t>
            </a:r>
            <a:r>
              <a:rPr lang="en-US" sz="5600" dirty="0"/>
              <a:t>of these type of facilities:</a:t>
            </a:r>
          </a:p>
          <a:p>
            <a:pPr marL="400050" lvl="1" indent="0">
              <a:buNone/>
            </a:pPr>
            <a:r>
              <a:rPr lang="en-US" sz="5600" dirty="0"/>
              <a:t>05-Public Separate Facilities (Res</a:t>
            </a:r>
            <a:r>
              <a:rPr lang="en-US" sz="5600" dirty="0" smtClean="0"/>
              <a:t>)		</a:t>
            </a:r>
            <a:r>
              <a:rPr lang="en-US" sz="5600" dirty="0"/>
              <a:t>16-Other Private Separate Facilities (Non- Res)</a:t>
            </a:r>
          </a:p>
          <a:p>
            <a:pPr marL="400050" lvl="1" indent="0">
              <a:buNone/>
            </a:pPr>
            <a:r>
              <a:rPr lang="en-US" sz="5600" dirty="0" smtClean="0"/>
              <a:t>06-Other </a:t>
            </a:r>
            <a:r>
              <a:rPr lang="en-US" sz="5600" dirty="0"/>
              <a:t>Private Separate Facilities (Res</a:t>
            </a:r>
            <a:r>
              <a:rPr lang="en-US" sz="5600" dirty="0" smtClean="0"/>
              <a:t>)		</a:t>
            </a:r>
            <a:r>
              <a:rPr lang="en-US" sz="5600" dirty="0"/>
              <a:t>18-County run Correctional Facilities</a:t>
            </a:r>
          </a:p>
          <a:p>
            <a:pPr marL="400050" lvl="1" indent="0">
              <a:buNone/>
            </a:pPr>
            <a:r>
              <a:rPr lang="en-US" sz="5600" dirty="0" smtClean="0"/>
              <a:t>12-Public </a:t>
            </a:r>
            <a:r>
              <a:rPr lang="en-US" sz="5600" dirty="0"/>
              <a:t>Separate Facilities (Non- Res</a:t>
            </a:r>
            <a:r>
              <a:rPr lang="en-US" sz="5600" dirty="0" smtClean="0"/>
              <a:t>)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7217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PIMS Student Template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Grade Level</a:t>
            </a:r>
          </a:p>
          <a:p>
            <a:r>
              <a:rPr lang="en-US" dirty="0" smtClean="0"/>
              <a:t>Birth Date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Address</a:t>
            </a:r>
          </a:p>
          <a:p>
            <a:r>
              <a:rPr lang="en-US" dirty="0" smtClean="0"/>
              <a:t>Race/Ethnicity Code</a:t>
            </a:r>
          </a:p>
          <a:p>
            <a:r>
              <a:rPr lang="en-US" dirty="0" smtClean="0"/>
              <a:t>Challenge Type</a:t>
            </a:r>
          </a:p>
          <a:p>
            <a:r>
              <a:rPr lang="en-US" dirty="0" smtClean="0"/>
              <a:t>Special Education (38)</a:t>
            </a:r>
          </a:p>
          <a:p>
            <a:r>
              <a:rPr lang="en-US" dirty="0" smtClean="0"/>
              <a:t>LEP Participation</a:t>
            </a:r>
          </a:p>
          <a:p>
            <a:r>
              <a:rPr lang="en-US" dirty="0" smtClean="0"/>
              <a:t>Name (First, Last, Suffix, Middle)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80656"/>
              </p:ext>
            </p:extLst>
          </p:nvPr>
        </p:nvGraphicFramePr>
        <p:xfrm>
          <a:off x="137160" y="1527048"/>
          <a:ext cx="885444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"/>
                <a:gridCol w="2895600"/>
                <a:gridCol w="5181600"/>
              </a:tblGrid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Grade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Birth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16-20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Race/Ethnicity</a:t>
                      </a:r>
                      <a:r>
                        <a:rPr lang="en-US" baseline="0" dirty="0" smtClean="0"/>
                        <a:t>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</a:t>
                      </a:r>
                      <a:r>
                        <a:rPr lang="en-US" baseline="0" dirty="0" smtClean="0"/>
                        <a:t>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68567"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Name Suffix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69336">
                <a:tc>
                  <a:txBody>
                    <a:bodyPr/>
                    <a:lstStyle/>
                    <a:p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7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PIMS Special Ed Snapshot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736929"/>
              </p:ext>
            </p:extLst>
          </p:nvPr>
        </p:nvGraphicFramePr>
        <p:xfrm>
          <a:off x="137160" y="2103120"/>
          <a:ext cx="88392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2971800"/>
                <a:gridCol w="5181600"/>
              </a:tblGrid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 Code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Code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 (not on IEP)</a:t>
                      </a:r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From data in SIS or Special Ed system</a:t>
                      </a:r>
                      <a:r>
                        <a:rPr lang="en-US" baseline="0" dirty="0" smtClean="0"/>
                        <a:t> (not on IEP)</a:t>
                      </a:r>
                      <a:endParaRPr lang="en-US" dirty="0" smtClean="0"/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Ed Teacher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IEP Team/Signatures-Special Ed Teacher</a:t>
                      </a:r>
                      <a:endParaRPr lang="en-US" dirty="0"/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Disability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the ER/RR and data in SIS or Special Ed system</a:t>
                      </a:r>
                      <a:r>
                        <a:rPr lang="en-US" baseline="0" dirty="0" smtClean="0"/>
                        <a:t> (not on IEP)</a:t>
                      </a:r>
                      <a:endParaRPr lang="en-US" dirty="0"/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Disability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the ER/RR and data in SIS or Special Ed system</a:t>
                      </a:r>
                      <a:r>
                        <a:rPr lang="en-US" baseline="0" dirty="0" smtClean="0"/>
                        <a:t> (not on IEP)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Why is the data collected?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dirty="0">
                <a:ea typeface="Calibri" pitchFamily="34" charset="0"/>
                <a:cs typeface="Times New Roman" charset="0"/>
              </a:rPr>
              <a:t>Federal </a:t>
            </a:r>
            <a:r>
              <a:rPr lang="en-US" altLang="en-US" dirty="0" smtClean="0">
                <a:ea typeface="Calibri" pitchFamily="34" charset="0"/>
                <a:cs typeface="Times New Roman" charset="0"/>
              </a:rPr>
              <a:t>IDEA </a:t>
            </a:r>
            <a:r>
              <a:rPr lang="en-US" altLang="en-US" dirty="0">
                <a:ea typeface="Calibri" pitchFamily="34" charset="0"/>
                <a:cs typeface="Times New Roman" charset="0"/>
              </a:rPr>
              <a:t>funding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dirty="0">
                <a:ea typeface="Calibri" pitchFamily="34" charset="0"/>
                <a:cs typeface="Times New Roman" charset="0"/>
              </a:rPr>
              <a:t>State Performance </a:t>
            </a:r>
            <a:r>
              <a:rPr lang="en-US" altLang="en-US" dirty="0" smtClean="0">
                <a:ea typeface="Calibri" pitchFamily="34" charset="0"/>
                <a:cs typeface="Times New Roman" charset="0"/>
              </a:rPr>
              <a:t>Plan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  <a:cs typeface="Times New Roman" charset="0"/>
              </a:rPr>
              <a:t>Annual </a:t>
            </a:r>
            <a:r>
              <a:rPr lang="en-US" altLang="en-US" dirty="0">
                <a:ea typeface="Calibri" pitchFamily="34" charset="0"/>
                <a:cs typeface="Times New Roman" charset="0"/>
              </a:rPr>
              <a:t>Performance </a:t>
            </a:r>
            <a:r>
              <a:rPr lang="en-US" altLang="en-US" dirty="0" smtClean="0">
                <a:ea typeface="Calibri" pitchFamily="34" charset="0"/>
                <a:cs typeface="Times New Roman" charset="0"/>
              </a:rPr>
              <a:t>Report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  <a:cs typeface="Times New Roman" charset="0"/>
              </a:rPr>
              <a:t>Special </a:t>
            </a:r>
            <a:r>
              <a:rPr lang="en-US" altLang="en-US" dirty="0">
                <a:ea typeface="Calibri" pitchFamily="34" charset="0"/>
                <a:cs typeface="Times New Roman" charset="0"/>
              </a:rPr>
              <a:t>Education Data Report Targets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dirty="0">
                <a:ea typeface="Calibri" pitchFamily="34" charset="0"/>
                <a:cs typeface="Times New Roman" charset="0"/>
              </a:rPr>
              <a:t>Compliance </a:t>
            </a:r>
            <a:r>
              <a:rPr lang="en-US" altLang="en-US" dirty="0" smtClean="0">
                <a:ea typeface="Calibri" pitchFamily="34" charset="0"/>
                <a:cs typeface="Times New Roman" charset="0"/>
              </a:rPr>
              <a:t>Monitoring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dirty="0" smtClean="0">
                <a:ea typeface="Calibri" pitchFamily="34" charset="0"/>
                <a:cs typeface="Times New Roman" charset="0"/>
              </a:rPr>
              <a:t>Corrective </a:t>
            </a:r>
            <a:r>
              <a:rPr lang="en-US" altLang="en-US" dirty="0">
                <a:ea typeface="Calibri" pitchFamily="34" charset="0"/>
                <a:cs typeface="Times New Roman" charset="0"/>
              </a:rPr>
              <a:t>Action and LEA Determinations   </a:t>
            </a:r>
            <a:endParaRPr lang="en-US" altLang="en-US" dirty="0" smtClean="0">
              <a:ea typeface="Calibri" pitchFamily="34" charset="0"/>
              <a:cs typeface="Times New Roman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dirty="0"/>
              <a:t>Accountability 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44" y="1600678"/>
            <a:ext cx="3477111" cy="452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2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PIMS Special Ed Snapshot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17143"/>
              </p:ext>
            </p:extLst>
          </p:nvPr>
        </p:nvGraphicFramePr>
        <p:xfrm>
          <a:off x="133597" y="1524000"/>
          <a:ext cx="885800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603"/>
                <a:gridCol w="2971800"/>
                <a:gridCol w="5181600"/>
              </a:tblGrid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of Special Ed Services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VIII-Education Placement – B – 1 – Amount of Special Ed Services</a:t>
                      </a:r>
                      <a:endParaRPr lang="en-US" dirty="0"/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Support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VIII-Education Placement – B – 2 – Type of Support</a:t>
                      </a:r>
                      <a:endParaRPr lang="en-US" dirty="0"/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 Exited Special 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NOREP –</a:t>
                      </a:r>
                      <a:r>
                        <a:rPr lang="en-US" baseline="0" dirty="0" smtClean="0"/>
                        <a:t> Derived from data in NOREP recommended placement (possibly in #7 </a:t>
                      </a:r>
                      <a:r>
                        <a:rPr lang="en-US" dirty="0" smtClean="0"/>
                        <a:t>Anticipated Duration)</a:t>
                      </a:r>
                      <a:endParaRPr lang="en-US" dirty="0"/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Educational Environment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VIII Penn Data – Section A – Percentage Category OR Section B-location type selected</a:t>
                      </a:r>
                      <a:endParaRPr lang="en-US" dirty="0"/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Educational</a:t>
                      </a:r>
                      <a:r>
                        <a:rPr lang="en-US" baseline="0" dirty="0" smtClean="0"/>
                        <a:t> Environment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VIII Penn Data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dirty="0" smtClean="0"/>
                        <a:t>Section A – Indicate Percentage column OR if Section B is filled out: Zero or Blank</a:t>
                      </a:r>
                      <a:endParaRPr lang="en-US" dirty="0"/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Exiting Special 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(NOREP-#1 Type of action taken)</a:t>
                      </a:r>
                      <a:endParaRPr lang="en-US" dirty="0"/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Provider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data in SIS or Special Ed system (not on IEP)-AUN/Name of facility providing service</a:t>
                      </a:r>
                    </a:p>
                  </a:txBody>
                  <a:tcPr/>
                </a:tc>
              </a:tr>
              <a:tr h="353720"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of Special Ed Service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VIII-Education Placement – C – Name</a:t>
                      </a:r>
                      <a:r>
                        <a:rPr lang="en-US" baseline="0" dirty="0" smtClean="0"/>
                        <a:t> o</a:t>
                      </a:r>
                      <a:r>
                        <a:rPr lang="en-US" dirty="0" smtClean="0"/>
                        <a:t>f School building where IEP will be implemented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2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Staff Tables (as of 12/1)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Table 1</a:t>
            </a:r>
          </a:p>
          <a:p>
            <a:pPr lvl="1"/>
            <a:r>
              <a:rPr lang="en-US" dirty="0"/>
              <a:t>Special Ed Teachers and Paraprofessionals providing services to children with disabilities, Ages </a:t>
            </a:r>
            <a:r>
              <a:rPr lang="en-US" dirty="0" smtClean="0"/>
              <a:t>3-5</a:t>
            </a:r>
          </a:p>
          <a:p>
            <a:pPr lvl="1"/>
            <a:r>
              <a:rPr lang="en-US" dirty="0" smtClean="0"/>
              <a:t>Highly Qualified / Not Highly Qualified</a:t>
            </a:r>
            <a:endParaRPr lang="en-US" dirty="0"/>
          </a:p>
          <a:p>
            <a:r>
              <a:rPr lang="en-US" dirty="0" smtClean="0"/>
              <a:t>Table 2</a:t>
            </a:r>
          </a:p>
          <a:p>
            <a:pPr lvl="1"/>
            <a:r>
              <a:rPr lang="en-US" dirty="0"/>
              <a:t>Special Ed Teachers and Paraprofessionals providing services to children with disabilities, Ages </a:t>
            </a:r>
            <a:r>
              <a:rPr lang="en-US" dirty="0" smtClean="0"/>
              <a:t>6-21</a:t>
            </a:r>
          </a:p>
          <a:p>
            <a:pPr lvl="1"/>
            <a:r>
              <a:rPr lang="en-US" dirty="0" smtClean="0"/>
              <a:t>Highly Qualified / Not Highly Qualified</a:t>
            </a:r>
          </a:p>
          <a:p>
            <a:r>
              <a:rPr lang="en-US" dirty="0" smtClean="0"/>
              <a:t>Table 3</a:t>
            </a:r>
          </a:p>
          <a:p>
            <a:pPr lvl="1"/>
            <a:r>
              <a:rPr lang="en-US" dirty="0" smtClean="0"/>
              <a:t>Personnel providing related services for children with disabilities, Ages 3-21</a:t>
            </a:r>
          </a:p>
          <a:p>
            <a:pPr lvl="1"/>
            <a:r>
              <a:rPr lang="en-US" dirty="0" smtClean="0"/>
              <a:t>Fully Certified / Not Fully Certified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Discipline Tables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9A</a:t>
            </a:r>
          </a:p>
          <a:p>
            <a:pPr lvl="1"/>
            <a:r>
              <a:rPr lang="en-US" dirty="0" smtClean="0"/>
              <a:t>Reported by student</a:t>
            </a:r>
          </a:p>
          <a:p>
            <a:pPr lvl="1"/>
            <a:r>
              <a:rPr lang="en-US" dirty="0" smtClean="0"/>
              <a:t>Unilateral </a:t>
            </a:r>
            <a:r>
              <a:rPr lang="en-US" dirty="0"/>
              <a:t>Removal by School </a:t>
            </a:r>
            <a:r>
              <a:rPr lang="en-US" dirty="0" smtClean="0"/>
              <a:t>Personnel</a:t>
            </a:r>
          </a:p>
          <a:p>
            <a:pPr lvl="2"/>
            <a:r>
              <a:rPr lang="en-US" dirty="0" smtClean="0"/>
              <a:t>For Drugs, Weapons, Serious Bodily Injury</a:t>
            </a:r>
            <a:endParaRPr lang="en-US" dirty="0"/>
          </a:p>
          <a:p>
            <a:pPr lvl="1"/>
            <a:r>
              <a:rPr lang="en-US" dirty="0"/>
              <a:t>Unilateral Removal by Hearing </a:t>
            </a:r>
            <a:r>
              <a:rPr lang="en-US" dirty="0" smtClean="0"/>
              <a:t>Officer</a:t>
            </a:r>
          </a:p>
          <a:p>
            <a:pPr lvl="1"/>
            <a:r>
              <a:rPr lang="en-US" dirty="0"/>
              <a:t>Out of School Suspensions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School Suspensions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Expulsion Table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13</a:t>
            </a:r>
          </a:p>
          <a:p>
            <a:pPr lvl="1"/>
            <a:r>
              <a:rPr lang="en-US" dirty="0"/>
              <a:t>Expulsions for Special Ed </a:t>
            </a:r>
            <a:r>
              <a:rPr lang="en-US" b="1" dirty="0"/>
              <a:t>and Regular Ed</a:t>
            </a:r>
          </a:p>
          <a:p>
            <a:pPr lvl="2"/>
            <a:r>
              <a:rPr lang="en-US" dirty="0"/>
              <a:t>Receiving educational services</a:t>
            </a:r>
          </a:p>
          <a:p>
            <a:pPr lvl="2"/>
            <a:r>
              <a:rPr lang="en-US" dirty="0"/>
              <a:t>Not Receiving educational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Intermediate Units</a:t>
            </a:r>
          </a:p>
          <a:p>
            <a:r>
              <a:rPr lang="en-US" b="1" dirty="0" smtClean="0"/>
              <a:t>PIMS Manuals:</a:t>
            </a:r>
          </a:p>
          <a:p>
            <a:pPr lvl="1"/>
            <a:r>
              <a:rPr lang="en-US" dirty="0" smtClean="0">
                <a:hlinkClick r:id="rId3"/>
              </a:rPr>
              <a:t>www.education.pa.gov/Teachers - Administrators/PIMS/Pages/default.aspx</a:t>
            </a:r>
            <a:endParaRPr lang="en-US" dirty="0" smtClean="0"/>
          </a:p>
          <a:p>
            <a:pPr lvl="1"/>
            <a:r>
              <a:rPr lang="en-US" dirty="0" smtClean="0"/>
              <a:t>Volume 1 - Domains</a:t>
            </a:r>
          </a:p>
          <a:p>
            <a:pPr lvl="1"/>
            <a:r>
              <a:rPr lang="en-US" dirty="0" smtClean="0"/>
              <a:t>Volume 2 - Appendix (where you will find specific codes)</a:t>
            </a:r>
          </a:p>
          <a:p>
            <a:r>
              <a:rPr lang="en-US" b="1" dirty="0" smtClean="0"/>
              <a:t>PennData Website:</a:t>
            </a:r>
          </a:p>
          <a:p>
            <a:pPr lvl="1"/>
            <a:r>
              <a:rPr lang="en-US" dirty="0" smtClean="0"/>
              <a:t>Contains: Special Education Resource Guide/July Submission Guide/State Performance Plan/Table 8A Template</a:t>
            </a:r>
          </a:p>
          <a:p>
            <a:pPr lvl="1"/>
            <a:r>
              <a:rPr lang="en-US" dirty="0" smtClean="0">
                <a:hlinkClick r:id="rId4"/>
              </a:rPr>
              <a:t>http://penndata.hbg.psu.edu/</a:t>
            </a:r>
            <a:endParaRPr lang="en-US" dirty="0" smtClean="0"/>
          </a:p>
          <a:p>
            <a:pPr lvl="1"/>
            <a:r>
              <a:rPr lang="en-US" dirty="0"/>
              <a:t>Penn Data Managers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penndata.hbg.psu.edu/IUList.aspx</a:t>
            </a:r>
            <a:endParaRPr lang="en-US" dirty="0" smtClean="0"/>
          </a:p>
          <a:p>
            <a:r>
              <a:rPr lang="en-US" b="1" dirty="0" smtClean="0"/>
              <a:t>Edna Website:</a:t>
            </a:r>
          </a:p>
          <a:p>
            <a:pPr lvl="1"/>
            <a:r>
              <a:rPr lang="en-US" dirty="0" smtClean="0">
                <a:hlinkClick r:id="rId6"/>
              </a:rPr>
              <a:t>http://www.edna.ed.state.pa.us/Screens/wfSearchEntity.aspx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90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State Performance Plan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87659"/>
              </p:ext>
            </p:extLst>
          </p:nvPr>
        </p:nvGraphicFramePr>
        <p:xfrm>
          <a:off x="685800" y="1295400"/>
          <a:ext cx="7772400" cy="5111032"/>
        </p:xfrm>
        <a:graphic>
          <a:graphicData uri="http://schemas.openxmlformats.org/drawingml/2006/table">
            <a:tbl>
              <a:tblPr/>
              <a:tblGrid>
                <a:gridCol w="1484236"/>
                <a:gridCol w="6288164"/>
              </a:tblGrid>
              <a:tr h="3697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Indicator 1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Graduation rates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Indicator 2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09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Indicator 3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Student participation and performance on statewide assessments (PSSA/PASA)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Indicator 4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Suspension and expulsion rates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09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Indicator 5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Educational placement (Least Restrictive Environment, or LRE)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Indicator 8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School facilitated parent involvement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Indicator 9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Disproportionate representation by race/ethnicity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09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Indicator 10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Disproportionate representation by race/ethnicity in disability categories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Indicator 11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Timelines for initial evaluation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Indicator 13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Postsecondary transition goals and services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Indicator 14</a:t>
                      </a: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Postsecondary outcomes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1" y="6543675"/>
            <a:ext cx="899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Available at </a:t>
            </a:r>
            <a:r>
              <a:rPr lang="en-US" sz="1200" dirty="0" smtClean="0">
                <a:hlinkClick r:id="rId3"/>
              </a:rPr>
              <a:t>http://penndata.hbg.psu.edu/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32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56308" cy="684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8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Main Source - IEP, ER, NOREP (Teachers, Directors, Psychologist)</a:t>
            </a:r>
          </a:p>
          <a:p>
            <a:r>
              <a:rPr lang="en-US" dirty="0" smtClean="0"/>
              <a:t>Staff (Tables 1-3) -Human Resources/Business Dept. </a:t>
            </a:r>
          </a:p>
          <a:p>
            <a:r>
              <a:rPr lang="en-US" dirty="0"/>
              <a:t>Table 8A – Initial Evaluation Report (ER)</a:t>
            </a:r>
          </a:p>
          <a:p>
            <a:r>
              <a:rPr lang="en-US" dirty="0" smtClean="0"/>
              <a:t>Discipline Table 9A &amp; 13 - Principals/Safe Schools </a:t>
            </a:r>
          </a:p>
          <a:p>
            <a:pPr lvl="1"/>
            <a:r>
              <a:rPr lang="en-US" dirty="0"/>
              <a:t>Table 13 </a:t>
            </a:r>
            <a:r>
              <a:rPr lang="en-US" dirty="0" smtClean="0"/>
              <a:t>Children Subject to Expulsion - includes all students in grades K-12 (including regular education students)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Submission Process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20820" cy="568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1793"/>
            <a:ext cx="8642156" cy="569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Submission Process</a:t>
            </a:r>
          </a:p>
        </p:txBody>
      </p:sp>
    </p:spTree>
    <p:extLst>
      <p:ext uri="{BB962C8B-B14F-4D97-AF65-F5344CB8AC3E}">
        <p14:creationId xmlns:p14="http://schemas.microsoft.com/office/powerpoint/2010/main" val="5744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Comparison Reports?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submitted this year compared to last year’s data.</a:t>
            </a:r>
          </a:p>
          <a:p>
            <a:r>
              <a:rPr lang="en-US" dirty="0"/>
              <a:t>Review detail information with your </a:t>
            </a:r>
            <a:r>
              <a:rPr lang="en-US" dirty="0" smtClean="0"/>
              <a:t>Special Ed </a:t>
            </a:r>
            <a:r>
              <a:rPr lang="en-US" dirty="0"/>
              <a:t>data team.  Last chance to make adjustments!</a:t>
            </a:r>
          </a:p>
          <a:p>
            <a:r>
              <a:rPr lang="en-US" dirty="0"/>
              <a:t>Who is my </a:t>
            </a:r>
            <a:r>
              <a:rPr lang="en-US" dirty="0" smtClean="0"/>
              <a:t>Special Ed </a:t>
            </a:r>
            <a:r>
              <a:rPr lang="en-US" dirty="0"/>
              <a:t>data team</a:t>
            </a:r>
            <a:r>
              <a:rPr lang="en-US" dirty="0" smtClean="0"/>
              <a:t>??</a:t>
            </a:r>
          </a:p>
          <a:p>
            <a:r>
              <a:rPr lang="en-US" dirty="0" smtClean="0"/>
              <a:t>Provide Justification: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Was there an increase in a particular population within the LEA? Why?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Was </a:t>
            </a:r>
            <a:r>
              <a:rPr lang="en-US" altLang="en-US" sz="2400" dirty="0"/>
              <a:t>there a change in personnel or programming that caused a particular category to increase? What?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Was </a:t>
            </a:r>
            <a:r>
              <a:rPr lang="en-US" altLang="en-US" sz="2400" dirty="0"/>
              <a:t>there a change in policies or procedures that caused a change in reporting categories? What</a:t>
            </a:r>
            <a:r>
              <a:rPr lang="en-US" altLang="en-US" sz="2400" dirty="0" smtClean="0"/>
              <a:t>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Small N size</a:t>
            </a:r>
            <a:endParaRPr lang="en-US" altLang="en-US" sz="24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1927</TotalTime>
  <Words>1822</Words>
  <Application>Microsoft Office PowerPoint</Application>
  <PresentationFormat>On-screen Show (4:3)</PresentationFormat>
  <Paragraphs>322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Special Ed Reporting 101</vt:lpstr>
      <vt:lpstr>Why is the data collected?</vt:lpstr>
      <vt:lpstr>State Performance Plan</vt:lpstr>
      <vt:lpstr>PowerPoint Presentation</vt:lpstr>
      <vt:lpstr>Data Sources</vt:lpstr>
      <vt:lpstr>PowerPoint Presentation</vt:lpstr>
      <vt:lpstr>Submission Process</vt:lpstr>
      <vt:lpstr>Submission Process</vt:lpstr>
      <vt:lpstr>What are Comparison Reports?</vt:lpstr>
      <vt:lpstr>Who Submits Special Ed data?</vt:lpstr>
      <vt:lpstr>Best Practices</vt:lpstr>
      <vt:lpstr>Submission Timelines</vt:lpstr>
      <vt:lpstr>December vs. July Submissions</vt:lpstr>
      <vt:lpstr>July - Special Considerations</vt:lpstr>
      <vt:lpstr>Special Ed Data Submission Scenarios</vt:lpstr>
      <vt:lpstr>Special Ed Data Submission Scenarios</vt:lpstr>
      <vt:lpstr>Special Ed Data Submission Scenarios</vt:lpstr>
      <vt:lpstr>PIMS Student Template</vt:lpstr>
      <vt:lpstr>PIMS Special Ed Snapshot</vt:lpstr>
      <vt:lpstr>PIMS Special Ed Snapshot</vt:lpstr>
      <vt:lpstr>Staff Tables (as of 12/1)</vt:lpstr>
      <vt:lpstr>Discipline Tables</vt:lpstr>
      <vt:lpstr>Expulsion Table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</dc:title>
  <dc:creator>Crystal Jenkins</dc:creator>
  <cp:lastModifiedBy>Greg Hess</cp:lastModifiedBy>
  <cp:revision>178</cp:revision>
  <cp:lastPrinted>2015-02-25T19:36:04Z</cp:lastPrinted>
  <dcterms:created xsi:type="dcterms:W3CDTF">2014-10-21T13:39:07Z</dcterms:created>
  <dcterms:modified xsi:type="dcterms:W3CDTF">2016-05-20T18:02:27Z</dcterms:modified>
</cp:coreProperties>
</file>