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77" r:id="rId6"/>
    <p:sldId id="278" r:id="rId7"/>
    <p:sldId id="279" r:id="rId8"/>
    <p:sldId id="280" r:id="rId9"/>
    <p:sldId id="281" r:id="rId10"/>
    <p:sldId id="282" r:id="rId11"/>
    <p:sldId id="267" r:id="rId12"/>
    <p:sldId id="268" r:id="rId13"/>
    <p:sldId id="269" r:id="rId14"/>
    <p:sldId id="270" r:id="rId15"/>
    <p:sldId id="275" r:id="rId16"/>
    <p:sldId id="271" r:id="rId17"/>
    <p:sldId id="283" r:id="rId18"/>
    <p:sldId id="287" r:id="rId19"/>
    <p:sldId id="273" r:id="rId20"/>
    <p:sldId id="257" r:id="rId21"/>
    <p:sldId id="284" r:id="rId22"/>
    <p:sldId id="285" r:id="rId23"/>
    <p:sldId id="286" r:id="rId24"/>
    <p:sldId id="27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D11B40-7845-4B4A-A9E9-E67A09C0C5BA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D91E33-8B14-4C15-ACE3-B2F99D15B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4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493AE-5B62-4FFF-A921-66008ABD35B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E7110-C975-4E29-82C6-3960ED84C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0"/>
            <a:ext cx="3200400" cy="76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U8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3829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U8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9000" y="6348642"/>
            <a:ext cx="1905000" cy="50935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34424" y="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4542A12-6622-480E-9A28-1B805B9799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U8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10" name="Picture 9" descr="ciu1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6156475"/>
            <a:ext cx="2819400" cy="7015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"/>
            <a:ext cx="4686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791200" y="36493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PS" pitchFamily="18" charset="0"/>
              </a:rPr>
              <a:t>PDE Data Summit</a:t>
            </a:r>
            <a:br>
              <a:rPr lang="en-US" sz="2800" dirty="0" smtClean="0">
                <a:latin typeface="BodoniPS" pitchFamily="18" charset="0"/>
              </a:rPr>
            </a:br>
            <a:r>
              <a:rPr lang="en-US" sz="2800" dirty="0" smtClean="0">
                <a:latin typeface="BodoniPS" pitchFamily="18" charset="0"/>
              </a:rPr>
              <a:t>March 2015</a:t>
            </a:r>
            <a:endParaRPr lang="en-US" sz="2800" dirty="0">
              <a:latin typeface="BodoniP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U8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10" name="Picture 9" descr="ciu1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6156475"/>
            <a:ext cx="2819400" cy="7015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"/>
            <a:ext cx="4686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791200" y="36493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PS" pitchFamily="18" charset="0"/>
              </a:rPr>
              <a:t>PDE Data Summit</a:t>
            </a:r>
            <a:br>
              <a:rPr lang="en-US" sz="2800" dirty="0" smtClean="0">
                <a:latin typeface="BodoniPS" pitchFamily="18" charset="0"/>
              </a:rPr>
            </a:br>
            <a:r>
              <a:rPr lang="en-US" sz="2800" dirty="0" smtClean="0">
                <a:latin typeface="BodoniPS" pitchFamily="18" charset="0"/>
              </a:rPr>
              <a:t>March 2015</a:t>
            </a:r>
            <a:endParaRPr lang="en-US" sz="2800" dirty="0">
              <a:latin typeface="BodoniP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U8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10" name="Picture 9" descr="ciu1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6156475"/>
            <a:ext cx="2819400" cy="7015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"/>
            <a:ext cx="4686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791200" y="36493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PS" pitchFamily="18" charset="0"/>
              </a:rPr>
              <a:t>PDE Data Summit</a:t>
            </a:r>
            <a:br>
              <a:rPr lang="en-US" sz="2800" dirty="0" smtClean="0">
                <a:latin typeface="BodoniPS" pitchFamily="18" charset="0"/>
              </a:rPr>
            </a:br>
            <a:r>
              <a:rPr lang="en-US" sz="2800" dirty="0" smtClean="0">
                <a:latin typeface="BodoniPS" pitchFamily="18" charset="0"/>
              </a:rPr>
              <a:t>March 2015</a:t>
            </a:r>
            <a:endParaRPr lang="en-US" sz="2800" dirty="0">
              <a:latin typeface="BodoniP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U8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10" name="Picture 9" descr="ciu1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6156475"/>
            <a:ext cx="2819400" cy="7015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"/>
            <a:ext cx="4686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791200" y="36493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PS" pitchFamily="18" charset="0"/>
              </a:rPr>
              <a:t>PDE Data Summit</a:t>
            </a:r>
            <a:br>
              <a:rPr lang="en-US" sz="2800" dirty="0" smtClean="0">
                <a:latin typeface="BodoniPS" pitchFamily="18" charset="0"/>
              </a:rPr>
            </a:br>
            <a:r>
              <a:rPr lang="en-US" sz="2800" dirty="0" smtClean="0">
                <a:latin typeface="BodoniPS" pitchFamily="18" charset="0"/>
              </a:rPr>
              <a:t>March 2015</a:t>
            </a:r>
            <a:endParaRPr lang="en-US" sz="2800" dirty="0">
              <a:latin typeface="BodoniP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U8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10" name="Picture 9" descr="ciu1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6156475"/>
            <a:ext cx="2819400" cy="7015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"/>
            <a:ext cx="4686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791200" y="36493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PS" pitchFamily="18" charset="0"/>
              </a:rPr>
              <a:t>PDE Data Summit</a:t>
            </a:r>
            <a:br>
              <a:rPr lang="en-US" sz="2800" dirty="0" smtClean="0">
                <a:latin typeface="BodoniPS" pitchFamily="18" charset="0"/>
              </a:rPr>
            </a:br>
            <a:r>
              <a:rPr lang="en-US" sz="2800" dirty="0" smtClean="0">
                <a:latin typeface="BodoniPS" pitchFamily="18" charset="0"/>
              </a:rPr>
              <a:t>March 2015</a:t>
            </a:r>
            <a:endParaRPr lang="en-US" sz="2800" dirty="0">
              <a:latin typeface="BodoniP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575"/>
            <a:ext cx="4686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791200" y="36493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PS" pitchFamily="18" charset="0"/>
              </a:rPr>
              <a:t>PDE Data Summit</a:t>
            </a:r>
            <a:br>
              <a:rPr lang="en-US" sz="2800" dirty="0" smtClean="0">
                <a:latin typeface="BodoniPS" pitchFamily="18" charset="0"/>
              </a:rPr>
            </a:br>
            <a:r>
              <a:rPr lang="en-US" sz="2800" dirty="0" smtClean="0">
                <a:latin typeface="BodoniPS" pitchFamily="18" charset="0"/>
              </a:rPr>
              <a:t>March 2015</a:t>
            </a:r>
            <a:endParaRPr lang="en-US" sz="2800" dirty="0">
              <a:latin typeface="BodoniPS" pitchFamily="18" charset="0"/>
            </a:endParaRPr>
          </a:p>
        </p:txBody>
      </p:sp>
      <p:pic>
        <p:nvPicPr>
          <p:cNvPr id="8" name="Picture 7" descr="IU8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1905000" cy="509358"/>
          </a:xfrm>
          <a:prstGeom prst="rect">
            <a:avLst/>
          </a:prstGeom>
        </p:spPr>
      </p:pic>
      <p:pic>
        <p:nvPicPr>
          <p:cNvPr id="9" name="Picture 8" descr="ciu1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4600" y="6156475"/>
            <a:ext cx="2819400" cy="70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6896-A74F-4453-AEFC-BBE418EDE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tan.net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Naughty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py%20of%20Spot%20Checker%20Log.xls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PIMS%20Maintenance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286000" y="1524000"/>
            <a:ext cx="4724400" cy="22860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/>
              <a:t>December 1</a:t>
            </a:r>
          </a:p>
          <a:p>
            <a:pPr algn="ctr"/>
            <a:r>
              <a:rPr lang="en-US" sz="3200" b="1" dirty="0" smtClean="0"/>
              <a:t>This is a Test!</a:t>
            </a:r>
          </a:p>
          <a:p>
            <a:pPr algn="ctr"/>
            <a:r>
              <a:rPr lang="en-US" sz="3200" b="1" dirty="0" smtClean="0"/>
              <a:t>It’s About Your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4495800"/>
            <a:ext cx="461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Barry Frye</a:t>
            </a:r>
          </a:p>
          <a:p>
            <a:pPr algn="ctr"/>
            <a:r>
              <a:rPr lang="en-US" b="1" dirty="0" smtClean="0"/>
              <a:t>Manager of Student Data Information Systems</a:t>
            </a:r>
          </a:p>
          <a:p>
            <a:pPr algn="ctr"/>
            <a:r>
              <a:rPr lang="en-US" b="1" dirty="0" smtClean="0"/>
              <a:t>Appalachia Intermediate Unit 08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/>
              <a:t>What Is Submitted</a:t>
            </a:r>
            <a:r>
              <a:rPr lang="en-US" sz="2400" b="1" dirty="0" smtClean="0"/>
              <a:t>?</a:t>
            </a:r>
          </a:p>
          <a:p>
            <a:pPr algn="ctr"/>
            <a:endParaRPr lang="en-US" dirty="0" smtClean="0"/>
          </a:p>
          <a:p>
            <a:r>
              <a:rPr lang="en-US" sz="2400" dirty="0" smtClean="0"/>
              <a:t>Student Demographic Data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Name, address, gender, race, LEP, student status, etc.</a:t>
            </a:r>
          </a:p>
          <a:p>
            <a:endParaRPr lang="en-US" sz="2400" dirty="0" smtClean="0"/>
          </a:p>
          <a:p>
            <a:r>
              <a:rPr lang="en-US" sz="2400" dirty="0" smtClean="0"/>
              <a:t>Student Location Information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School district, building</a:t>
            </a:r>
          </a:p>
          <a:p>
            <a:endParaRPr lang="en-US" sz="2400" dirty="0" smtClean="0"/>
          </a:p>
          <a:p>
            <a:r>
              <a:rPr lang="en-US" sz="2400" dirty="0" smtClean="0"/>
              <a:t>Student Challenge/Disability Information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Disability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Type of Support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Service Provider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Service Provider Location</a:t>
            </a:r>
          </a:p>
          <a:p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 descr="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425" y="2895600"/>
            <a:ext cx="1933575" cy="236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0A3B8C-3173-42D2-A095-4214277B44F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cap="all" dirty="0"/>
              <a:t>What Else Is Submitted</a:t>
            </a:r>
            <a:r>
              <a:rPr lang="en-US" sz="2400" b="1" dirty="0"/>
              <a:t>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Student Educational Environment</a:t>
            </a:r>
          </a:p>
          <a:p>
            <a:pPr algn="ctr"/>
            <a:r>
              <a:rPr lang="en-US" sz="2400" b="1" dirty="0" smtClean="0"/>
              <a:t>PLEASE DO NOT ‘WING IT’ !!!</a:t>
            </a:r>
            <a:endParaRPr lang="en-US" sz="2400" dirty="0"/>
          </a:p>
          <a:p>
            <a:pPr algn="ctr"/>
            <a:r>
              <a:rPr lang="en-US" sz="2400" dirty="0" smtClean="0">
                <a:latin typeface="Avenir Next Cyr W04 Demi Italic" panose="020B0703020202090204" pitchFamily="34" charset="0"/>
              </a:rPr>
              <a:t>Go to the SOURCE.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3200400"/>
            <a:ext cx="3952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990600"/>
            <a:ext cx="8915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/>
              <a:t>                       IEP</a:t>
            </a:r>
            <a:r>
              <a:rPr lang="en-US" b="1" cap="all" dirty="0" smtClean="0"/>
              <a:t>    </a:t>
            </a:r>
            <a:r>
              <a:rPr lang="en-US" cap="all" dirty="0" smtClean="0"/>
              <a:t>(ANNOTATED page 46 April 2014)</a:t>
            </a:r>
            <a:endParaRPr lang="en-US" sz="3200" dirty="0" smtClean="0"/>
          </a:p>
          <a:p>
            <a:r>
              <a:rPr lang="en-US" sz="2400" b="1" dirty="0" smtClean="0"/>
              <a:t>VIII. PENNDATA REPORTING: </a:t>
            </a:r>
            <a:r>
              <a:rPr lang="en-US" sz="2400" dirty="0" smtClean="0"/>
              <a:t>Educational Environment (Complete either Section A or B; Select only one Educational Environment) </a:t>
            </a:r>
            <a:r>
              <a:rPr lang="en-US" sz="1600" b="1" dirty="0" smtClean="0"/>
              <a:t>pg 46</a:t>
            </a:r>
            <a:endParaRPr lang="en-US" sz="2400" b="1" dirty="0" smtClean="0"/>
          </a:p>
          <a:p>
            <a:pPr algn="ctr"/>
            <a:endParaRPr lang="en-US" sz="2400" dirty="0" smtClean="0"/>
          </a:p>
          <a:p>
            <a:r>
              <a:rPr lang="en-US" sz="2400" b="1" dirty="0" smtClean="0"/>
              <a:t>SECTION </a:t>
            </a:r>
            <a:r>
              <a:rPr lang="en-US" sz="2400" b="1" dirty="0"/>
              <a:t>A:</a:t>
            </a:r>
            <a:r>
              <a:rPr lang="en-US" sz="2400" dirty="0"/>
              <a:t> For Students Educated in Regular School Buildings with Non Disabled Peers – Indicate the Percentage of time INSIDE the regular classroom for this student</a:t>
            </a:r>
            <a:r>
              <a:rPr lang="en-US" dirty="0"/>
              <a:t>: 	</a:t>
            </a:r>
          </a:p>
          <a:p>
            <a:endParaRPr lang="en-US" dirty="0"/>
          </a:p>
          <a:p>
            <a:r>
              <a:rPr lang="en-US" sz="2400" b="1" dirty="0" smtClean="0"/>
              <a:t>SECTION </a:t>
            </a:r>
            <a:r>
              <a:rPr lang="en-US" sz="2400" b="1" dirty="0"/>
              <a:t>B:</a:t>
            </a:r>
            <a:r>
              <a:rPr lang="en-US" sz="2400" dirty="0"/>
              <a:t> This section required only for Students Educated OUTSIDE Regular School Buildings for more than 50% of the day – select and indicate the Name of School or Facility on the line corresponding with the appropriate selection: (If a student spends less than 50% of the day in one of these locations, the IEP team must do the calculation in Section A) </a:t>
            </a:r>
            <a:r>
              <a:rPr lang="en-US" dirty="0"/>
              <a:t>	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2"/>
              </a:rPr>
              <a:t>www.pattan.net</a:t>
            </a:r>
            <a:r>
              <a:rPr lang="en-US" dirty="0" smtClean="0"/>
              <a:t>  (search for annotated IEP)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543800" cy="51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Student Educational Environment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If you have questions, please talk to your Special Education Personnel</a:t>
            </a:r>
          </a:p>
          <a:p>
            <a:pPr algn="ctr"/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Where are they being educated?</a:t>
            </a:r>
          </a:p>
          <a:p>
            <a:r>
              <a:rPr lang="en-US" sz="2400" dirty="0" smtClean="0"/>
              <a:t>		APS, PRRI, public residential/non-residential, etc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Are they being educated with non-disabled students?</a:t>
            </a:r>
          </a:p>
          <a:p>
            <a:pPr algn="ctr"/>
            <a:r>
              <a:rPr lang="en-US" sz="2400" dirty="0" smtClean="0"/>
              <a:t>THIS IS EXTREMELY IMPORTANT!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000" b="1" dirty="0" smtClean="0"/>
              <a:t>IEP Section 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		If so, what is the percentage?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ddy Wa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2886075" cy="1581150"/>
          </a:xfrm>
          <a:prstGeom prst="rect">
            <a:avLst/>
          </a:prstGeom>
        </p:spPr>
      </p:pic>
      <p:pic>
        <p:nvPicPr>
          <p:cNvPr id="4" name="Picture 3" descr="Muddy 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0" y="1219200"/>
            <a:ext cx="2647950" cy="173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52056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Special Education and Child Accounting Reporting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Over-Think This: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(because Special Education is “SPECIAL”)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Do not confuse Special Education reporting rules with Child Accounting reporting rules.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Know the differences!</a:t>
            </a:r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91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WHEN IS IT SUBMITTED?</a:t>
            </a:r>
          </a:p>
          <a:p>
            <a:pPr algn="ctr"/>
            <a:endParaRPr lang="en-US" dirty="0" smtClean="0"/>
          </a:p>
          <a:p>
            <a:r>
              <a:rPr lang="en-US" sz="2400" dirty="0" smtClean="0"/>
              <a:t>December </a:t>
            </a:r>
            <a:r>
              <a:rPr lang="en-US" sz="2400" dirty="0"/>
              <a:t>Special Education </a:t>
            </a:r>
            <a:r>
              <a:rPr lang="en-US" sz="2400" dirty="0" smtClean="0"/>
              <a:t>submission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PIMS Collection Window 2 for 2016-2017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Collection:	Dec 1 - Dec 14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Review :	Dec 15 – Jan 3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Correction:	Jan 4 – Jan 31</a:t>
            </a:r>
          </a:p>
          <a:p>
            <a:r>
              <a:rPr lang="en-US" sz="2400" dirty="0" smtClean="0"/>
              <a:t>(see Collection Calendar on the PIMS Education Portal)</a:t>
            </a:r>
          </a:p>
          <a:p>
            <a:endParaRPr lang="en-US" dirty="0" smtClean="0"/>
          </a:p>
          <a:p>
            <a:r>
              <a:rPr lang="en-US" sz="1900" dirty="0" smtClean="0"/>
              <a:t>What happens if you do not successfully submit records during the collection period?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Your preliminary Comparison Report WILL HAVE ALL ZEROS for this year!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And…</a:t>
            </a:r>
            <a:r>
              <a:rPr lang="en-US" sz="2000" dirty="0"/>
              <a:t>	</a:t>
            </a:r>
            <a:r>
              <a:rPr lang="en-US" sz="2000" dirty="0" smtClean="0">
                <a:hlinkClick r:id="rId2" action="ppaction://hlinkfile"/>
              </a:rPr>
              <a:t>Naughty.JPG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IS IT SUBMITTED?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PIMS:</a:t>
            </a:r>
          </a:p>
          <a:p>
            <a:r>
              <a:rPr lang="en-US" sz="2400" dirty="0" smtClean="0"/>
              <a:t>	Student Template</a:t>
            </a:r>
            <a:r>
              <a:rPr lang="en-US" sz="2400" baseline="30000" dirty="0" smtClean="0"/>
              <a:t>*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Special Education Snapshot Template</a:t>
            </a:r>
          </a:p>
          <a:p>
            <a:endParaRPr lang="en-US" sz="2400" dirty="0"/>
          </a:p>
          <a:p>
            <a:r>
              <a:rPr lang="en-US" sz="2400" dirty="0" smtClean="0"/>
              <a:t>* For PIMS, may or may not be required</a:t>
            </a:r>
          </a:p>
          <a:p>
            <a:r>
              <a:rPr lang="en-US" sz="2400" dirty="0" smtClean="0"/>
              <a:t>                       Why?</a:t>
            </a:r>
          </a:p>
          <a:p>
            <a:endParaRPr lang="en-US" sz="2400" dirty="0" smtClean="0"/>
          </a:p>
          <a:p>
            <a:r>
              <a:rPr lang="en-US" sz="2400" dirty="0" smtClean="0"/>
              <a:t>Prior to submitting to PIMS, what should you send to your IU for Spot Checker verification?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4" name="Picture 3" descr="F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124200"/>
            <a:ext cx="2286000" cy="1714500"/>
          </a:xfrm>
          <a:prstGeom prst="rect">
            <a:avLst/>
          </a:prstGeom>
        </p:spPr>
      </p:pic>
      <p:pic>
        <p:nvPicPr>
          <p:cNvPr id="5" name="Picture 4" descr="PI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790700"/>
            <a:ext cx="3657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391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Comparison Report Process</a:t>
            </a:r>
          </a:p>
          <a:p>
            <a:pPr algn="ctr"/>
            <a:endParaRPr lang="en-US" dirty="0" smtClean="0"/>
          </a:p>
          <a:p>
            <a:r>
              <a:rPr lang="en-US" sz="2400" dirty="0" smtClean="0"/>
              <a:t>How does the Comparison Report Process work?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PIMS Collection Window 2 for 2016-2017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Collection:	Dec 1 - Dec 14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Review :	Dec 15 – Jan 3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Receive </a:t>
            </a:r>
            <a:r>
              <a:rPr lang="en-US" sz="2400" i="1" dirty="0" smtClean="0"/>
              <a:t>Prelim Comparison Report</a:t>
            </a:r>
          </a:p>
          <a:p>
            <a:r>
              <a:rPr lang="en-US" sz="2400" i="1" dirty="0"/>
              <a:t>	</a:t>
            </a:r>
            <a:r>
              <a:rPr lang="en-US" sz="2400" i="1" dirty="0" smtClean="0"/>
              <a:t>			~Start of Review Period</a:t>
            </a:r>
          </a:p>
          <a:p>
            <a:r>
              <a:rPr lang="en-US" sz="2400" i="1" dirty="0"/>
              <a:t>	</a:t>
            </a:r>
            <a:r>
              <a:rPr lang="en-US" sz="2400" i="1" dirty="0" smtClean="0"/>
              <a:t>			Identify corrections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Correction:	Jan 4 – Jan 31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i="1" dirty="0"/>
              <a:t>Make </a:t>
            </a:r>
            <a:r>
              <a:rPr lang="en-US" sz="2400" i="1" dirty="0" smtClean="0"/>
              <a:t>corrections</a:t>
            </a:r>
          </a:p>
          <a:p>
            <a:r>
              <a:rPr lang="en-US" sz="2400" dirty="0" smtClean="0"/>
              <a:t>Where are the corrections made?__________</a:t>
            </a:r>
          </a:p>
          <a:p>
            <a:r>
              <a:rPr lang="en-US" sz="2400" dirty="0" smtClean="0"/>
              <a:t>Who submits the corrections?_____________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46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Spot Checker Results</a:t>
            </a:r>
            <a:endParaRPr lang="en-US" sz="6600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122" name="AutoShape 2" descr="Image result for spot che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Image result for spot che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6" name="AutoShape 6" descr="Image result for spot che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8" name="AutoShape 8" descr="Image result for spot che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8" name="Picture 2" descr="Image result for K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3248025" cy="1409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97933" y="5105400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arkisim" pitchFamily="34" charset="-79"/>
                <a:cs typeface="Narkisim" pitchFamily="34" charset="-79"/>
              </a:rPr>
              <a:t>Use the Process of Elimination</a:t>
            </a:r>
          </a:p>
          <a:p>
            <a:r>
              <a:rPr lang="en-US" sz="2000" b="1" dirty="0" smtClean="0">
                <a:latin typeface="Narkisim" pitchFamily="34" charset="-79"/>
                <a:cs typeface="Narkisim" pitchFamily="34" charset="-79"/>
                <a:hlinkClick r:id="rId3" action="ppaction://hlinkfile"/>
              </a:rPr>
              <a:t>Copy of Spot Checker Log.xlsx</a:t>
            </a:r>
            <a:endParaRPr lang="en-US" sz="2000" b="1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AGENDA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Peas in a Pod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Items That Caused Mild Consternation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Process Overview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Three Ws and One 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Spot Checker Results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Quiz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Special Education Exits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QUIZ</a:t>
            </a:r>
            <a:endParaRPr lang="en-US" sz="9600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8434" name="Picture 2" descr="Image result for qu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71825"/>
            <a:ext cx="19812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6096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DON’T FORGET</a:t>
            </a:r>
          </a:p>
          <a:p>
            <a:pPr algn="ctr"/>
            <a:r>
              <a:rPr lang="en-US" sz="2400" b="1" dirty="0" smtClean="0"/>
              <a:t>JULY SPECIAL EDUCATION</a:t>
            </a:r>
          </a:p>
          <a:p>
            <a:pPr algn="ctr"/>
            <a:r>
              <a:rPr lang="en-US" b="1" dirty="0" smtClean="0"/>
              <a:t>WHEN </a:t>
            </a:r>
            <a:r>
              <a:rPr lang="en-US" b="1" dirty="0"/>
              <a:t>IS IT SUBMITTED?</a:t>
            </a:r>
          </a:p>
          <a:p>
            <a:pPr algn="ctr"/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sz="2000" dirty="0"/>
              <a:t>PIMS Collection Window </a:t>
            </a:r>
            <a:r>
              <a:rPr lang="en-US" sz="2000" dirty="0" smtClean="0"/>
              <a:t>4 </a:t>
            </a:r>
            <a:r>
              <a:rPr lang="en-US" sz="2000" dirty="0"/>
              <a:t>for 2016-2017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Collection:	June 15 – July </a:t>
            </a:r>
            <a:r>
              <a:rPr lang="en-US" sz="2000" dirty="0" smtClean="0"/>
              <a:t>21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2" action="ppaction://hlinkfile"/>
              </a:rPr>
              <a:t>PIMS Maintenance.JPG</a:t>
            </a:r>
            <a:endParaRPr lang="en-US" sz="1000" dirty="0"/>
          </a:p>
          <a:p>
            <a:r>
              <a:rPr lang="en-US" sz="2000" dirty="0"/>
              <a:t>	Review :	</a:t>
            </a:r>
            <a:r>
              <a:rPr lang="en-US" sz="2000" dirty="0" smtClean="0"/>
              <a:t>	July 22</a:t>
            </a:r>
            <a:r>
              <a:rPr lang="en-US" sz="2000" dirty="0"/>
              <a:t> – </a:t>
            </a:r>
            <a:r>
              <a:rPr lang="en-US" sz="2000" dirty="0" smtClean="0"/>
              <a:t>July 29</a:t>
            </a:r>
            <a:endParaRPr lang="en-US" sz="2000" dirty="0"/>
          </a:p>
          <a:p>
            <a:r>
              <a:rPr lang="en-US" sz="2000" dirty="0"/>
              <a:t>	Correction:	</a:t>
            </a:r>
            <a:r>
              <a:rPr lang="en-US" sz="2000" dirty="0" smtClean="0"/>
              <a:t>August 1 – August 15</a:t>
            </a:r>
            <a:endParaRPr lang="en-US" sz="2000" dirty="0"/>
          </a:p>
          <a:p>
            <a:r>
              <a:rPr lang="en-US" sz="2000" dirty="0"/>
              <a:t>(see Collection Calendar on the PIMS Education Portal)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DON’T FORGET</a:t>
            </a:r>
          </a:p>
          <a:p>
            <a:pPr algn="ctr"/>
            <a:r>
              <a:rPr lang="en-US" sz="2400" b="1" dirty="0"/>
              <a:t>JULY SPECIAL EDUCATION</a:t>
            </a:r>
          </a:p>
          <a:p>
            <a:pPr algn="ctr"/>
            <a:r>
              <a:rPr lang="en-US" sz="2400" b="1" dirty="0" smtClean="0"/>
              <a:t>(cont.)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b="1" dirty="0" smtClean="0"/>
              <a:t>WHO IS SUBMITTED</a:t>
            </a:r>
            <a:r>
              <a:rPr lang="en-US" b="1" dirty="0"/>
              <a:t>?</a:t>
            </a:r>
          </a:p>
          <a:p>
            <a:pPr algn="ctr"/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0" y="1981200"/>
            <a:ext cx="7797789" cy="40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dirty="0"/>
              <a:t>JULY SPECIAL </a:t>
            </a:r>
            <a:r>
              <a:rPr lang="en-US" sz="2400" b="1" dirty="0" smtClean="0"/>
              <a:t>EDUCATION (</a:t>
            </a:r>
            <a:r>
              <a:rPr lang="en-US" sz="2400" b="1" dirty="0"/>
              <a:t>cont.)</a:t>
            </a:r>
          </a:p>
          <a:p>
            <a:endParaRPr lang="en-US" dirty="0"/>
          </a:p>
          <a:p>
            <a:r>
              <a:rPr lang="en-US" sz="2000" dirty="0" smtClean="0"/>
              <a:t>1. Do you report a student who remains in special education and transfers to a neighboring Pennsylvania school district? _____</a:t>
            </a:r>
          </a:p>
          <a:p>
            <a:endParaRPr lang="en-US" sz="2000" dirty="0"/>
          </a:p>
          <a:p>
            <a:r>
              <a:rPr lang="en-US" sz="2000" dirty="0" smtClean="0"/>
              <a:t>2. You have a student who turns 21 during this current school year and graduates with a regular high school diploma.</a:t>
            </a:r>
          </a:p>
          <a:p>
            <a:r>
              <a:rPr lang="en-US" sz="2000" dirty="0" smtClean="0"/>
              <a:t>What code do you report?____________</a:t>
            </a:r>
          </a:p>
          <a:p>
            <a:endParaRPr lang="en-US" sz="2000" dirty="0"/>
          </a:p>
          <a:p>
            <a:r>
              <a:rPr lang="en-US" sz="2000" dirty="0" smtClean="0"/>
              <a:t>3. Can you ‘bank’ a diploma?___________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405201"/>
            <a:ext cx="533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Barry </a:t>
            </a:r>
            <a:r>
              <a:rPr lang="en-US" sz="2800" b="1" dirty="0" smtClean="0"/>
              <a:t>Frye</a:t>
            </a:r>
            <a:endParaRPr lang="en-US" sz="2800" b="1" dirty="0"/>
          </a:p>
          <a:p>
            <a:r>
              <a:rPr lang="en-US" sz="2800" dirty="0"/>
              <a:t>Manager of Student Data Information </a:t>
            </a:r>
            <a:r>
              <a:rPr lang="en-US" sz="2800" dirty="0" smtClean="0"/>
              <a:t>Systems</a:t>
            </a:r>
            <a:endParaRPr lang="en-US" sz="2800" dirty="0"/>
          </a:p>
          <a:p>
            <a:r>
              <a:rPr lang="en-US" sz="2800" dirty="0"/>
              <a:t>Appalachia Intermediate Unit </a:t>
            </a:r>
            <a:r>
              <a:rPr lang="en-US" sz="2800" dirty="0" smtClean="0"/>
              <a:t>08</a:t>
            </a:r>
            <a:endParaRPr lang="en-US" sz="2800" dirty="0"/>
          </a:p>
          <a:p>
            <a:r>
              <a:rPr lang="en-US" sz="2800" dirty="0"/>
              <a:t>4500 Sixth </a:t>
            </a:r>
            <a:r>
              <a:rPr lang="en-US" sz="2800" dirty="0" smtClean="0"/>
              <a:t>Avenue</a:t>
            </a:r>
            <a:endParaRPr lang="en-US" sz="2800" dirty="0"/>
          </a:p>
          <a:p>
            <a:r>
              <a:rPr lang="en-US" sz="2800" dirty="0"/>
              <a:t>Altoona, PA </a:t>
            </a:r>
            <a:r>
              <a:rPr lang="en-US" sz="2800" dirty="0" smtClean="0"/>
              <a:t>16602</a:t>
            </a:r>
            <a:endParaRPr lang="en-US" sz="2800" dirty="0"/>
          </a:p>
          <a:p>
            <a:r>
              <a:rPr lang="en-US" sz="2800" dirty="0"/>
              <a:t>814-940-0223 (ext 1345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bfrye@iu08.org</a:t>
            </a:r>
          </a:p>
          <a:p>
            <a:r>
              <a:rPr lang="en-US" sz="2800" dirty="0" smtClean="0"/>
              <a:t>http</a:t>
            </a:r>
            <a:r>
              <a:rPr lang="en-US" sz="2800" dirty="0"/>
              <a:t>://</a:t>
            </a:r>
            <a:r>
              <a:rPr lang="en-US" sz="2800" dirty="0" smtClean="0"/>
              <a:t>www.iu08.org</a:t>
            </a:r>
            <a:endParaRPr lang="en-US" sz="2800" dirty="0"/>
          </a:p>
          <a:p>
            <a:r>
              <a:rPr lang="en-US" dirty="0"/>
              <a:t>						</a:t>
            </a:r>
          </a:p>
          <a:p>
            <a:endParaRPr lang="en-US" dirty="0" smtClean="0"/>
          </a:p>
          <a:p>
            <a:r>
              <a:rPr lang="en-US" dirty="0" smtClean="0"/>
              <a:t>						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387" y="1190625"/>
            <a:ext cx="2943225" cy="155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2442" y="266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  Vilfredo Pareto</a:t>
            </a:r>
            <a:endParaRPr lang="en-US" dirty="0" smtClean="0"/>
          </a:p>
          <a:p>
            <a:pPr algn="ctr"/>
            <a:r>
              <a:rPr lang="en-US" b="1" dirty="0" smtClean="0"/>
              <a:t>	</a:t>
            </a:r>
            <a:r>
              <a:rPr lang="en-US" dirty="0" smtClean="0"/>
              <a:t>Pareto Principle (80-20 Rule)</a:t>
            </a:r>
            <a:endParaRPr lang="en-US" dirty="0"/>
          </a:p>
        </p:txBody>
      </p:sp>
      <p:pic>
        <p:nvPicPr>
          <p:cNvPr id="4" name="Picture 3" descr="Problem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581400"/>
            <a:ext cx="2286000" cy="163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410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Special Education December 1 Submission</a:t>
            </a:r>
            <a:endParaRPr lang="en-US" dirty="0" smtClean="0"/>
          </a:p>
          <a:p>
            <a:r>
              <a:rPr lang="en-US" dirty="0" smtClean="0"/>
              <a:t>	11 Fields out of 75 Causing Problems ≈ 15 %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CAUSED YOU ANGST?</a:t>
            </a:r>
          </a:p>
        </p:txBody>
      </p:sp>
      <p:pic>
        <p:nvPicPr>
          <p:cNvPr id="3" name="Picture 2" descr="ANG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1"/>
            <a:ext cx="6568587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762000" y="990600"/>
            <a:ext cx="70104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 Overview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28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5746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 File Submission – (Dec 1 CHILD COUNT)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$$$$$$$$$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1099"/>
          <p:cNvGrpSpPr>
            <a:grpSpLocks/>
          </p:cNvGrpSpPr>
          <p:nvPr/>
        </p:nvGrpSpPr>
        <p:grpSpPr bwMode="auto">
          <a:xfrm rot="16200000">
            <a:off x="1592624" y="3655393"/>
            <a:ext cx="1189905" cy="565150"/>
            <a:chOff x="1824" y="3792"/>
            <a:chExt cx="1968" cy="356"/>
          </a:xfrm>
        </p:grpSpPr>
        <p:sp>
          <p:nvSpPr>
            <p:cNvPr id="6" name="AutoShape 1102"/>
            <p:cNvSpPr>
              <a:spLocks noChangeArrowheads="1"/>
            </p:cNvSpPr>
            <p:nvPr/>
          </p:nvSpPr>
          <p:spPr bwMode="auto">
            <a:xfrm>
              <a:off x="1824" y="3792"/>
              <a:ext cx="1968" cy="144"/>
            </a:xfrm>
            <a:prstGeom prst="leftArrow">
              <a:avLst>
                <a:gd name="adj1" fmla="val 50000"/>
                <a:gd name="adj2" fmla="val 341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Text Box 1103"/>
            <p:cNvSpPr txBox="1">
              <a:spLocks noChangeArrowheads="1"/>
            </p:cNvSpPr>
            <p:nvPr/>
          </p:nvSpPr>
          <p:spPr bwMode="auto">
            <a:xfrm>
              <a:off x="2256" y="3936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2362200" y="1981200"/>
            <a:ext cx="4800600" cy="1295400"/>
            <a:chOff x="2362200" y="1981200"/>
            <a:chExt cx="4800600" cy="1295400"/>
          </a:xfrm>
        </p:grpSpPr>
        <p:sp>
          <p:nvSpPr>
            <p:cNvPr id="4" name="Left Brace 3"/>
            <p:cNvSpPr/>
            <p:nvPr/>
          </p:nvSpPr>
          <p:spPr>
            <a:xfrm>
              <a:off x="2743200" y="1981200"/>
              <a:ext cx="457200" cy="1066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5" name="Group 18"/>
            <p:cNvGrpSpPr/>
            <p:nvPr/>
          </p:nvGrpSpPr>
          <p:grpSpPr>
            <a:xfrm>
              <a:off x="2362200" y="2667000"/>
              <a:ext cx="2743200" cy="609600"/>
              <a:chOff x="2362200" y="2667000"/>
              <a:chExt cx="2743200" cy="6096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62200" y="2667000"/>
                <a:ext cx="2743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PIMS Student</a:t>
                </a:r>
                <a:endParaRPr lang="en-US" sz="1600" dirty="0"/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3165088" y="2971800"/>
                <a:ext cx="802888" cy="304800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4419600" y="2133600"/>
              <a:ext cx="2743200" cy="914400"/>
              <a:chOff x="4419600" y="2133600"/>
              <a:chExt cx="2743200" cy="9144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419600" y="2133600"/>
                <a:ext cx="2743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PIMS Special Education Snapshot</a:t>
                </a:r>
                <a:endParaRPr lang="en-US" sz="1600" dirty="0"/>
              </a:p>
            </p:txBody>
          </p:sp>
          <p:sp>
            <p:nvSpPr>
              <p:cNvPr id="11" name="Flowchart: Data 10"/>
              <p:cNvSpPr/>
              <p:nvPr/>
            </p:nvSpPr>
            <p:spPr>
              <a:xfrm>
                <a:off x="5369312" y="2743200"/>
                <a:ext cx="802888" cy="304800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099"/>
          <p:cNvGrpSpPr>
            <a:grpSpLocks/>
          </p:cNvGrpSpPr>
          <p:nvPr/>
        </p:nvGrpSpPr>
        <p:grpSpPr bwMode="auto">
          <a:xfrm rot="13369634">
            <a:off x="2353288" y="3351387"/>
            <a:ext cx="2018321" cy="658927"/>
            <a:chOff x="1824" y="3792"/>
            <a:chExt cx="1968" cy="356"/>
          </a:xfrm>
        </p:grpSpPr>
        <p:sp>
          <p:nvSpPr>
            <p:cNvPr id="13" name="AutoShape 1102"/>
            <p:cNvSpPr>
              <a:spLocks noChangeArrowheads="1"/>
            </p:cNvSpPr>
            <p:nvPr/>
          </p:nvSpPr>
          <p:spPr bwMode="auto">
            <a:xfrm>
              <a:off x="1824" y="3792"/>
              <a:ext cx="1968" cy="144"/>
            </a:xfrm>
            <a:prstGeom prst="leftArrow">
              <a:avLst>
                <a:gd name="adj1" fmla="val 50000"/>
                <a:gd name="adj2" fmla="val 341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Text Box 1103"/>
            <p:cNvSpPr txBox="1">
              <a:spLocks noChangeArrowheads="1"/>
            </p:cNvSpPr>
            <p:nvPr/>
          </p:nvSpPr>
          <p:spPr bwMode="auto">
            <a:xfrm>
              <a:off x="2256" y="3936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</p:txBody>
        </p:sp>
      </p:grpSp>
      <p:grpSp>
        <p:nvGrpSpPr>
          <p:cNvPr id="20" name="Group 1099"/>
          <p:cNvGrpSpPr>
            <a:grpSpLocks/>
          </p:cNvGrpSpPr>
          <p:nvPr/>
        </p:nvGrpSpPr>
        <p:grpSpPr bwMode="auto">
          <a:xfrm rot="12332381">
            <a:off x="4019332" y="3541359"/>
            <a:ext cx="2456859" cy="565150"/>
            <a:chOff x="1824" y="3792"/>
            <a:chExt cx="1968" cy="356"/>
          </a:xfrm>
        </p:grpSpPr>
        <p:sp>
          <p:nvSpPr>
            <p:cNvPr id="16" name="AutoShape 1102"/>
            <p:cNvSpPr>
              <a:spLocks noChangeArrowheads="1"/>
            </p:cNvSpPr>
            <p:nvPr/>
          </p:nvSpPr>
          <p:spPr bwMode="auto">
            <a:xfrm>
              <a:off x="1824" y="3792"/>
              <a:ext cx="1968" cy="144"/>
            </a:xfrm>
            <a:prstGeom prst="leftArrow">
              <a:avLst>
                <a:gd name="adj1" fmla="val 50000"/>
                <a:gd name="adj2" fmla="val 341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103"/>
            <p:cNvSpPr txBox="1">
              <a:spLocks noChangeArrowheads="1"/>
            </p:cNvSpPr>
            <p:nvPr/>
          </p:nvSpPr>
          <p:spPr bwMode="auto">
            <a:xfrm>
              <a:off x="2256" y="3936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</p:txBody>
        </p:sp>
      </p:grpSp>
      <p:grpSp>
        <p:nvGrpSpPr>
          <p:cNvPr id="21" name="Group 1099"/>
          <p:cNvGrpSpPr>
            <a:grpSpLocks/>
          </p:cNvGrpSpPr>
          <p:nvPr/>
        </p:nvGrpSpPr>
        <p:grpSpPr bwMode="auto">
          <a:xfrm rot="13737683">
            <a:off x="5822677" y="3377776"/>
            <a:ext cx="1601350" cy="565150"/>
            <a:chOff x="1824" y="3792"/>
            <a:chExt cx="1968" cy="356"/>
          </a:xfrm>
        </p:grpSpPr>
        <p:sp>
          <p:nvSpPr>
            <p:cNvPr id="22" name="AutoShape 1102"/>
            <p:cNvSpPr>
              <a:spLocks noChangeArrowheads="1"/>
            </p:cNvSpPr>
            <p:nvPr/>
          </p:nvSpPr>
          <p:spPr bwMode="auto">
            <a:xfrm>
              <a:off x="1824" y="3792"/>
              <a:ext cx="1968" cy="144"/>
            </a:xfrm>
            <a:prstGeom prst="leftArrow">
              <a:avLst>
                <a:gd name="adj1" fmla="val 50000"/>
                <a:gd name="adj2" fmla="val 341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1103"/>
            <p:cNvSpPr txBox="1">
              <a:spLocks noChangeArrowheads="1"/>
            </p:cNvSpPr>
            <p:nvPr/>
          </p:nvSpPr>
          <p:spPr bwMode="auto">
            <a:xfrm>
              <a:off x="2256" y="3936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44669" y="4415135"/>
            <a:ext cx="7943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IU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962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Error Checking</a:t>
            </a:r>
            <a:endParaRPr lang="en-US" sz="1800" dirty="0"/>
          </a:p>
        </p:txBody>
      </p:sp>
      <p:grpSp>
        <p:nvGrpSpPr>
          <p:cNvPr id="24" name="Group 1099"/>
          <p:cNvGrpSpPr>
            <a:grpSpLocks/>
          </p:cNvGrpSpPr>
          <p:nvPr/>
        </p:nvGrpSpPr>
        <p:grpSpPr bwMode="auto">
          <a:xfrm rot="13737683">
            <a:off x="7264707" y="4822422"/>
            <a:ext cx="840242" cy="511049"/>
            <a:chOff x="1824" y="3792"/>
            <a:chExt cx="1968" cy="356"/>
          </a:xfrm>
        </p:grpSpPr>
        <p:sp>
          <p:nvSpPr>
            <p:cNvPr id="30" name="AutoShape 1102"/>
            <p:cNvSpPr>
              <a:spLocks noChangeArrowheads="1"/>
            </p:cNvSpPr>
            <p:nvPr/>
          </p:nvSpPr>
          <p:spPr bwMode="auto">
            <a:xfrm>
              <a:off x="1824" y="3792"/>
              <a:ext cx="1968" cy="144"/>
            </a:xfrm>
            <a:prstGeom prst="leftArrow">
              <a:avLst>
                <a:gd name="adj1" fmla="val 50000"/>
                <a:gd name="adj2" fmla="val 341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Text Box 1103"/>
            <p:cNvSpPr txBox="1">
              <a:spLocks noChangeArrowheads="1"/>
            </p:cNvSpPr>
            <p:nvPr/>
          </p:nvSpPr>
          <p:spPr bwMode="auto">
            <a:xfrm>
              <a:off x="2256" y="3936"/>
              <a:ext cx="1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6858000" y="5486400"/>
            <a:ext cx="1981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PDE Spot Checker</a:t>
            </a:r>
            <a:endParaRPr lang="en-US" dirty="0"/>
          </a:p>
        </p:txBody>
      </p:sp>
      <p:grpSp>
        <p:nvGrpSpPr>
          <p:cNvPr id="25" name="Group 73"/>
          <p:cNvGrpSpPr/>
          <p:nvPr/>
        </p:nvGrpSpPr>
        <p:grpSpPr>
          <a:xfrm>
            <a:off x="3200400" y="4984594"/>
            <a:ext cx="1676824" cy="1873406"/>
            <a:chOff x="228176" y="4908394"/>
            <a:chExt cx="1676824" cy="1873406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5486400"/>
              <a:ext cx="10001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5350" y="6361112"/>
              <a:ext cx="1009650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1099"/>
            <p:cNvGrpSpPr>
              <a:grpSpLocks/>
            </p:cNvGrpSpPr>
            <p:nvPr/>
          </p:nvGrpSpPr>
          <p:grpSpPr bwMode="auto">
            <a:xfrm rot="16200000">
              <a:off x="380529" y="4756041"/>
              <a:ext cx="1067324" cy="1372029"/>
              <a:chOff x="453" y="2866"/>
              <a:chExt cx="3243" cy="1282"/>
            </a:xfrm>
          </p:grpSpPr>
          <p:sp>
            <p:nvSpPr>
              <p:cNvPr id="40" name="AutoShape 1102"/>
              <p:cNvSpPr>
                <a:spLocks noChangeArrowheads="1"/>
              </p:cNvSpPr>
              <p:nvPr/>
            </p:nvSpPr>
            <p:spPr bwMode="auto">
              <a:xfrm rot="16200000">
                <a:off x="384" y="2935"/>
                <a:ext cx="605" cy="468"/>
              </a:xfrm>
              <a:prstGeom prst="leftArrow">
                <a:avLst>
                  <a:gd name="adj1" fmla="val 50000"/>
                  <a:gd name="adj2" fmla="val 341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Text Box 1103"/>
              <p:cNvSpPr txBox="1">
                <a:spLocks noChangeArrowheads="1"/>
              </p:cNvSpPr>
              <p:nvPr/>
            </p:nvSpPr>
            <p:spPr bwMode="auto">
              <a:xfrm>
                <a:off x="2256" y="3936"/>
                <a:ext cx="14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600" dirty="0"/>
              </a:p>
            </p:txBody>
          </p:sp>
        </p:grpSp>
      </p:grpSp>
      <p:sp>
        <p:nvSpPr>
          <p:cNvPr id="48" name="Flowchart: Magnetic Disk 47"/>
          <p:cNvSpPr/>
          <p:nvPr/>
        </p:nvSpPr>
        <p:spPr>
          <a:xfrm>
            <a:off x="3352800" y="4419600"/>
            <a:ext cx="12954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PIMS Sandbox</a:t>
            </a:r>
            <a:endParaRPr lang="en-US" dirty="0"/>
          </a:p>
        </p:txBody>
      </p:sp>
      <p:sp>
        <p:nvSpPr>
          <p:cNvPr id="49" name="AutoShape 1102"/>
          <p:cNvSpPr>
            <a:spLocks noChangeArrowheads="1"/>
          </p:cNvSpPr>
          <p:nvPr/>
        </p:nvSpPr>
        <p:spPr bwMode="auto">
          <a:xfrm rot="10800000">
            <a:off x="2667001" y="4724400"/>
            <a:ext cx="647486" cy="154026"/>
          </a:xfrm>
          <a:prstGeom prst="leftArrow">
            <a:avLst>
              <a:gd name="adj1" fmla="val 50000"/>
              <a:gd name="adj2" fmla="val 341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Flowchart: Magnetic Disk 50"/>
          <p:cNvSpPr/>
          <p:nvPr/>
        </p:nvSpPr>
        <p:spPr>
          <a:xfrm>
            <a:off x="1752600" y="44958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PIMS</a:t>
            </a:r>
            <a:endParaRPr lang="en-US" dirty="0"/>
          </a:p>
        </p:txBody>
      </p:sp>
      <p:grpSp>
        <p:nvGrpSpPr>
          <p:cNvPr id="29" name="Group 17"/>
          <p:cNvGrpSpPr/>
          <p:nvPr/>
        </p:nvGrpSpPr>
        <p:grpSpPr>
          <a:xfrm>
            <a:off x="1389506" y="5136931"/>
            <a:ext cx="1728216" cy="1282903"/>
            <a:chOff x="-1889175" y="3087713"/>
            <a:chExt cx="1728216" cy="1282903"/>
          </a:xfrm>
        </p:grpSpPr>
        <p:pic>
          <p:nvPicPr>
            <p:cNvPr id="56" name="Picture 2" descr="C:\Users\bfrye\AppData\Local\Microsoft\Windows\Temporary Internet Files\Content.IE5\WRP8P9A0\MC900027409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1889175" y="3087713"/>
              <a:ext cx="1728216" cy="1282903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-1866900" y="3192699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Bureau of Special Education</a:t>
              </a:r>
              <a:endParaRPr lang="en-US" sz="1800" dirty="0"/>
            </a:p>
          </p:txBody>
        </p:sp>
      </p:grpSp>
      <p:sp>
        <p:nvSpPr>
          <p:cNvPr id="42" name="AutoShape 1102"/>
          <p:cNvSpPr>
            <a:spLocks noChangeArrowheads="1"/>
          </p:cNvSpPr>
          <p:nvPr/>
        </p:nvSpPr>
        <p:spPr bwMode="auto">
          <a:xfrm rot="16200000">
            <a:off x="1219200" y="5257800"/>
            <a:ext cx="914400" cy="152400"/>
          </a:xfrm>
          <a:prstGeom prst="leftArrow">
            <a:avLst>
              <a:gd name="adj1" fmla="val 50000"/>
              <a:gd name="adj2" fmla="val 341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3" name="Picture 2" descr="http://ts1.mm.bing.net/th?&amp;id=HN.608055610224738729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46" y="1898976"/>
            <a:ext cx="1156746" cy="14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5" grpId="0" animBg="1"/>
      <p:bldP spid="48" grpId="0" animBg="1"/>
      <p:bldP spid="49" grpId="0" animBg="1"/>
      <p:bldP spid="5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Before we look at individual fields that cause us problems: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b="1" dirty="0" smtClean="0"/>
              <a:t>Who – What  – When – How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WHO IS SUBMITTED?</a:t>
            </a:r>
          </a:p>
          <a:p>
            <a:pPr algn="ctr"/>
            <a:endParaRPr lang="en-US" dirty="0" smtClean="0"/>
          </a:p>
          <a:p>
            <a:r>
              <a:rPr lang="en-US" sz="2400" dirty="0" smtClean="0"/>
              <a:t>All special education students with a valid IEP as of 12/1 of the current school year.</a:t>
            </a:r>
          </a:p>
          <a:p>
            <a:endParaRPr lang="en-US" sz="2400" dirty="0"/>
          </a:p>
          <a:p>
            <a:r>
              <a:rPr lang="en-US" sz="2400" dirty="0" smtClean="0"/>
              <a:t> Student Template must have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Field 34 Challenge Type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Field 38 (SPECIAL EDUCATION) should be populated                                 	                with Y – has IEP.</a:t>
            </a:r>
          </a:p>
          <a:p>
            <a:endParaRPr lang="en-US" sz="2400" dirty="0" smtClean="0"/>
          </a:p>
          <a:p>
            <a:r>
              <a:rPr lang="en-US" sz="2400" dirty="0" smtClean="0"/>
              <a:t>What if the student returned to regular education on December 2?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3" name="Picture 2" descr="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9225" y="2133600"/>
            <a:ext cx="2314575" cy="1540244"/>
          </a:xfrm>
          <a:prstGeom prst="rect">
            <a:avLst/>
          </a:prstGeom>
        </p:spPr>
      </p:pic>
      <p:pic>
        <p:nvPicPr>
          <p:cNvPr id="4" name="Picture 3" descr="Dec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181600"/>
            <a:ext cx="3581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WHO SUBMITS?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" name="Picture 2" descr="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452" y="4953000"/>
            <a:ext cx="340734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752600"/>
            <a:ext cx="279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District </a:t>
            </a:r>
            <a:r>
              <a:rPr lang="en-US" b="1" u="sng" dirty="0" smtClean="0"/>
              <a:t>of Residence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209801"/>
            <a:ext cx="192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Else Submits: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590800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Charter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288268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Foster Parent Home District (1305)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4278868"/>
            <a:ext cx="456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District Where County Prison Is Located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583668"/>
            <a:ext cx="237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Ward Of State Students</a:t>
            </a:r>
            <a:endParaRPr lang="en-US" dirty="0"/>
          </a:p>
        </p:txBody>
      </p:sp>
      <p:pic>
        <p:nvPicPr>
          <p:cNvPr id="11" name="Picture 10" descr="P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2209800"/>
            <a:ext cx="327025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1416"/>
            <a:ext cx="9144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Who </a:t>
            </a:r>
            <a:r>
              <a:rPr lang="en-US" sz="2400" b="1" u="sng" cap="all" dirty="0" smtClean="0"/>
              <a:t>Does Not </a:t>
            </a:r>
            <a:r>
              <a:rPr lang="en-US" sz="2400" b="1" dirty="0" smtClean="0"/>
              <a:t>Submit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300" dirty="0" smtClean="0"/>
              <a:t>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IU, Educating LEA (if different than Resident LEA), APS, County Prison, CTC</a:t>
            </a:r>
          </a:p>
          <a:p>
            <a:endParaRPr lang="en-US" sz="2300" dirty="0" smtClean="0"/>
          </a:p>
          <a:p>
            <a:r>
              <a:rPr lang="en-US" sz="2300" dirty="0" smtClean="0"/>
              <a:t>You </a:t>
            </a:r>
            <a:r>
              <a:rPr lang="en-US" sz="2300" b="1" u="sng" cap="all" dirty="0" smtClean="0"/>
              <a:t>Do Not </a:t>
            </a:r>
            <a:r>
              <a:rPr lang="en-US" sz="2300" dirty="0" smtClean="0"/>
              <a:t>Submit These Students:</a:t>
            </a:r>
          </a:p>
          <a:p>
            <a:r>
              <a:rPr lang="en-US" sz="2300" dirty="0" smtClean="0"/>
              <a:t>Students educated in state adult and state juvenile correctional facilities.</a:t>
            </a:r>
          </a:p>
          <a:p>
            <a:r>
              <a:rPr lang="en-US" sz="2300" dirty="0" smtClean="0"/>
              <a:t>Why? These are reported by PA Department of Corrections Education</a:t>
            </a:r>
            <a:endParaRPr lang="en-US" sz="2300" dirty="0"/>
          </a:p>
        </p:txBody>
      </p:sp>
      <p:pic>
        <p:nvPicPr>
          <p:cNvPr id="3" name="Picture 2" descr="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512" y="1905000"/>
            <a:ext cx="2466975" cy="1847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0A3B8C-3173-42D2-A095-4214277B44F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526</Words>
  <Application>Microsoft Office PowerPoint</Application>
  <PresentationFormat>On-screen Show (4:3)</PresentationFormat>
  <Paragraphs>208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Cyr W04 Demi Italic</vt:lpstr>
      <vt:lpstr>BodoniPS</vt:lpstr>
      <vt:lpstr>Calibri</vt:lpstr>
      <vt:lpstr>Narkisim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bfrye</dc:creator>
  <cp:lastModifiedBy>Barry Frye</cp:lastModifiedBy>
  <cp:revision>57</cp:revision>
  <cp:lastPrinted>2016-04-04T18:07:41Z</cp:lastPrinted>
  <dcterms:created xsi:type="dcterms:W3CDTF">2015-02-19T17:01:36Z</dcterms:created>
  <dcterms:modified xsi:type="dcterms:W3CDTF">2016-05-06T19:32:46Z</dcterms:modified>
</cp:coreProperties>
</file>